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572" r:id="rId3"/>
    <p:sldId id="573" r:id="rId4"/>
    <p:sldId id="570" r:id="rId5"/>
    <p:sldId id="562" r:id="rId6"/>
    <p:sldId id="563" r:id="rId7"/>
    <p:sldId id="356" r:id="rId8"/>
    <p:sldId id="564" r:id="rId9"/>
    <p:sldId id="569" r:id="rId10"/>
    <p:sldId id="567" r:id="rId11"/>
    <p:sldId id="568" r:id="rId12"/>
    <p:sldId id="350" r:id="rId13"/>
    <p:sldId id="565" r:id="rId14"/>
    <p:sldId id="391" r:id="rId15"/>
    <p:sldId id="390" r:id="rId16"/>
    <p:sldId id="392" r:id="rId17"/>
    <p:sldId id="314" r:id="rId18"/>
    <p:sldId id="406" r:id="rId19"/>
    <p:sldId id="405" r:id="rId20"/>
    <p:sldId id="394" r:id="rId21"/>
    <p:sldId id="395" r:id="rId22"/>
    <p:sldId id="396" r:id="rId23"/>
    <p:sldId id="397" r:id="rId24"/>
    <p:sldId id="398" r:id="rId25"/>
    <p:sldId id="420" r:id="rId26"/>
    <p:sldId id="421" r:id="rId27"/>
    <p:sldId id="422" r:id="rId28"/>
    <p:sldId id="399" r:id="rId29"/>
    <p:sldId id="419" r:id="rId30"/>
    <p:sldId id="407" r:id="rId31"/>
    <p:sldId id="408" r:id="rId32"/>
    <p:sldId id="409" r:id="rId33"/>
    <p:sldId id="410" r:id="rId34"/>
    <p:sldId id="423" r:id="rId35"/>
    <p:sldId id="424" r:id="rId36"/>
    <p:sldId id="425" r:id="rId37"/>
    <p:sldId id="429" r:id="rId38"/>
    <p:sldId id="430" r:id="rId39"/>
    <p:sldId id="431" r:id="rId40"/>
    <p:sldId id="432" r:id="rId41"/>
    <p:sldId id="433" r:id="rId42"/>
    <p:sldId id="434" r:id="rId43"/>
    <p:sldId id="439" r:id="rId44"/>
    <p:sldId id="440" r:id="rId45"/>
    <p:sldId id="441" r:id="rId46"/>
    <p:sldId id="516" r:id="rId47"/>
    <p:sldId id="517" r:id="rId48"/>
    <p:sldId id="443" r:id="rId49"/>
    <p:sldId id="444" r:id="rId50"/>
    <p:sldId id="445" r:id="rId51"/>
    <p:sldId id="446" r:id="rId52"/>
    <p:sldId id="447" r:id="rId53"/>
    <p:sldId id="571" r:id="rId5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63" autoAdjust="0"/>
    <p:restoredTop sz="94660"/>
  </p:normalViewPr>
  <p:slideViewPr>
    <p:cSldViewPr>
      <p:cViewPr>
        <p:scale>
          <a:sx n="80" d="100"/>
          <a:sy n="80" d="100"/>
        </p:scale>
        <p:origin x="-1692" y="-1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3FEAA4-9627-49A7-A6F4-E537B12C6A91}" type="datetimeFigureOut">
              <a:rPr lang="it-IT" smtClean="0"/>
              <a:pPr/>
              <a:t>03/04/2015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DF2355-D8C5-4ACD-8FEC-1B9EF96CC437}" type="slidenum">
              <a:rPr lang="it-IT" smtClean="0"/>
              <a:pPr/>
              <a:t>‹N›</a:t>
            </a:fld>
            <a:endParaRPr lang="it-IT"/>
          </a:p>
        </p:txBody>
      </p:sp>
    </p:spTree>
    <p:extLst>
      <p:ext uri="{BB962C8B-B14F-4D97-AF65-F5344CB8AC3E}">
        <p14:creationId xmlns:p14="http://schemas.microsoft.com/office/powerpoint/2010/main" val="2589327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98C88686-C0C6-4B69-9F61-2E9B8103428A}" type="datetime1">
              <a:rPr lang="en-US" smtClean="0"/>
              <a:t>4/3/2015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E5DB9B8-8901-4C9F-99DC-88178D289281}" type="datetime1">
              <a:rPr lang="en-US" smtClean="0"/>
              <a:t>4/3/2015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F2B51D41-1F1F-4889-ACE4-8038BFFB9CC1}" type="datetime1">
              <a:rPr lang="en-US" smtClean="0"/>
              <a:t>4/3/2015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BAB2E491-1174-4A7D-AC3B-38A7E2F33284}" type="datetime1">
              <a:rPr lang="en-US" smtClean="0"/>
              <a:t>4/3/2015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56B1D4-A924-4802-9B0F-F09B255460C8}" type="datetime1">
              <a:rPr lang="en-US" smtClean="0"/>
              <a:t>4/3/2015</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EEDFA5DC-81D2-496A-90F6-5B32B251D430}" type="datetime1">
              <a:rPr lang="en-US" smtClean="0"/>
              <a:t>4/3/2015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6348C644-696D-42D7-BC32-371D23AB7665}" type="datetime1">
              <a:rPr lang="en-US" smtClean="0"/>
              <a:t>4/3/2015</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1101257A-6D59-48A6-9F43-7E75C99E78F7}" type="datetime1">
              <a:rPr lang="en-US" smtClean="0"/>
              <a:t>4/3/2015</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3BA621-BA7C-4B2E-A9A4-A4ECCCDDAEFD}" type="datetime1">
              <a:rPr lang="en-US" smtClean="0"/>
              <a:t>4/3/2015</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20FDA4E-5769-4696-B89D-88E2DB737AA9}" type="datetime1">
              <a:rPr lang="en-US" smtClean="0"/>
              <a:t>4/3/2015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52DEAD5-948B-4820-A398-B1E445C63EE0}" type="datetime1">
              <a:rPr lang="en-US" smtClean="0"/>
              <a:t>4/3/2015</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31003B70-0C27-41C5-BDDC-B296E2F388E3}"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7BBEB-B28B-4967-9B53-ECF7746416E9}" type="datetime1">
              <a:rPr lang="en-US" smtClean="0"/>
              <a:t>4/3/2015</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003B70-0C27-41C5-BDDC-B296E2F388E3}"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di.univaq.it/~proietti/index_persona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556792"/>
            <a:ext cx="7772400" cy="1470025"/>
          </a:xfrm>
        </p:spPr>
        <p:txBody>
          <a:bodyPr>
            <a:normAutofit fontScale="90000"/>
          </a:bodyPr>
          <a:lstStyle/>
          <a:p>
            <a:r>
              <a:rPr lang="it-IT" dirty="0">
                <a:solidFill>
                  <a:srgbClr val="3366FF"/>
                </a:solidFill>
                <a:latin typeface="Comic Sans MS" pitchFamily="66" charset="0"/>
              </a:rPr>
              <a:t>Didattica e </a:t>
            </a:r>
            <a:r>
              <a:rPr lang="it-IT" dirty="0" smtClean="0">
                <a:solidFill>
                  <a:srgbClr val="3366FF"/>
                </a:solidFill>
                <a:latin typeface="Comic Sans MS" pitchFamily="66" charset="0"/>
              </a:rPr>
              <a:t>Fondamenti degli </a:t>
            </a:r>
            <a:r>
              <a:rPr lang="it-IT" dirty="0">
                <a:solidFill>
                  <a:srgbClr val="3366FF"/>
                </a:solidFill>
                <a:latin typeface="Comic Sans MS" pitchFamily="66" charset="0"/>
              </a:rPr>
              <a:t>Algoritmi e della </a:t>
            </a:r>
            <a:r>
              <a:rPr lang="it-IT" dirty="0" smtClean="0">
                <a:solidFill>
                  <a:srgbClr val="3366FF"/>
                </a:solidFill>
                <a:latin typeface="Comic Sans MS" pitchFamily="66" charset="0"/>
              </a:rPr>
              <a:t>Calcolabilità</a:t>
            </a:r>
            <a:br>
              <a:rPr lang="it-IT" dirty="0" smtClean="0">
                <a:solidFill>
                  <a:srgbClr val="3366FF"/>
                </a:solidFill>
                <a:latin typeface="Comic Sans MS" pitchFamily="66" charset="0"/>
              </a:rPr>
            </a:br>
            <a:r>
              <a:rPr lang="en-US" dirty="0" smtClean="0">
                <a:solidFill>
                  <a:srgbClr val="3366FF"/>
                </a:solidFill>
                <a:latin typeface="Comic Sans MS" pitchFamily="66" charset="0"/>
              </a:rPr>
              <a:t/>
            </a:r>
            <a:br>
              <a:rPr lang="en-US" dirty="0" smtClean="0">
                <a:solidFill>
                  <a:srgbClr val="3366FF"/>
                </a:solidFill>
                <a:latin typeface="Comic Sans MS" pitchFamily="66" charset="0"/>
              </a:rPr>
            </a:br>
            <a:r>
              <a:rPr lang="it-IT" sz="3100" dirty="0" smtClean="0">
                <a:solidFill>
                  <a:srgbClr val="3366FF"/>
                </a:solidFill>
                <a:latin typeface="Comic Sans MS" pitchFamily="66" charset="0"/>
              </a:rPr>
              <a:t>Prima giornata</a:t>
            </a:r>
            <a:r>
              <a:rPr lang="it-IT" sz="3100" dirty="0">
                <a:solidFill>
                  <a:srgbClr val="3366FF"/>
                </a:solidFill>
                <a:latin typeface="Comic Sans MS" pitchFamily="66" charset="0"/>
              </a:rPr>
              <a:t>: spunti di teoria della </a:t>
            </a:r>
            <a:r>
              <a:rPr lang="it-IT" sz="3100" dirty="0" smtClean="0">
                <a:solidFill>
                  <a:srgbClr val="3366FF"/>
                </a:solidFill>
                <a:latin typeface="Comic Sans MS" pitchFamily="66" charset="0"/>
              </a:rPr>
              <a:t>calcolabilità</a:t>
            </a:r>
            <a:r>
              <a:rPr lang="it-IT" sz="3100" dirty="0">
                <a:solidFill>
                  <a:srgbClr val="3366FF"/>
                </a:solidFill>
                <a:latin typeface="Comic Sans MS" pitchFamily="66" charset="0"/>
              </a:rPr>
              <a:t/>
            </a:r>
            <a:br>
              <a:rPr lang="it-IT" sz="3100" dirty="0">
                <a:solidFill>
                  <a:srgbClr val="3366FF"/>
                </a:solidFill>
                <a:latin typeface="Comic Sans MS" pitchFamily="66" charset="0"/>
              </a:rPr>
            </a:br>
            <a:endParaRPr lang="en-US" dirty="0">
              <a:solidFill>
                <a:srgbClr val="3366FF"/>
              </a:solidFill>
              <a:latin typeface="Comic Sans MS" pitchFamily="66" charset="0"/>
            </a:endParaRPr>
          </a:p>
        </p:txBody>
      </p:sp>
      <p:sp>
        <p:nvSpPr>
          <p:cNvPr id="3" name="Sottotitolo 2"/>
          <p:cNvSpPr>
            <a:spLocks noGrp="1"/>
          </p:cNvSpPr>
          <p:nvPr>
            <p:ph type="subTitle" idx="1"/>
          </p:nvPr>
        </p:nvSpPr>
        <p:spPr>
          <a:xfrm>
            <a:off x="395536" y="3886200"/>
            <a:ext cx="7704856" cy="1752600"/>
          </a:xfrm>
        </p:spPr>
        <p:txBody>
          <a:bodyPr>
            <a:normAutofit/>
          </a:bodyPr>
          <a:lstStyle/>
          <a:p>
            <a:r>
              <a:rPr lang="en-US" dirty="0" smtClean="0">
                <a:solidFill>
                  <a:schemeClr val="tx1"/>
                </a:solidFill>
                <a:latin typeface="Comic Sans MS" pitchFamily="66" charset="0"/>
              </a:rPr>
              <a:t>Guido </a:t>
            </a:r>
            <a:r>
              <a:rPr lang="en-US" dirty="0" err="1" smtClean="0">
                <a:solidFill>
                  <a:schemeClr val="tx1"/>
                </a:solidFill>
                <a:latin typeface="Comic Sans MS" pitchFamily="66" charset="0"/>
              </a:rPr>
              <a:t>Proietti</a:t>
            </a:r>
            <a:endParaRPr lang="en-US" dirty="0" smtClean="0">
              <a:solidFill>
                <a:schemeClr val="tx1"/>
              </a:solidFill>
              <a:latin typeface="Comic Sans MS" pitchFamily="66" charset="0"/>
            </a:endParaRPr>
          </a:p>
          <a:p>
            <a:r>
              <a:rPr lang="en-US" sz="2600" dirty="0" smtClean="0">
                <a:solidFill>
                  <a:schemeClr val="tx1"/>
                </a:solidFill>
                <a:latin typeface="Comic Sans MS" pitchFamily="66" charset="0"/>
              </a:rPr>
              <a:t>Email: guido.proietti@univaq.it</a:t>
            </a:r>
          </a:p>
          <a:p>
            <a:r>
              <a:rPr lang="en-US" sz="2600" dirty="0" smtClean="0">
                <a:solidFill>
                  <a:schemeClr val="tx1"/>
                </a:solidFill>
                <a:latin typeface="Comic Sans MS" pitchFamily="66" charset="0"/>
              </a:rPr>
              <a:t>URL: </a:t>
            </a:r>
            <a:r>
              <a:rPr lang="en-US" sz="2600" dirty="0">
                <a:solidFill>
                  <a:schemeClr val="tx1"/>
                </a:solidFill>
                <a:latin typeface="Comic Sans MS" pitchFamily="66" charset="0"/>
                <a:hlinkClick r:id="rId2"/>
              </a:rPr>
              <a:t>www.di.univaq.it/~proietti/index_personal </a:t>
            </a:r>
            <a:endParaRPr lang="en-US" sz="2600" dirty="0">
              <a:solidFill>
                <a:schemeClr val="tx1"/>
              </a:solidFill>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84976" cy="1143000"/>
          </a:xfrm>
        </p:spPr>
        <p:txBody>
          <a:bodyPr>
            <a:noAutofit/>
          </a:bodyPr>
          <a:lstStyle/>
          <a:p>
            <a:r>
              <a:rPr lang="it-IT" sz="3600" dirty="0">
                <a:latin typeface="Comic Sans MS" pitchFamily="66" charset="0"/>
              </a:rPr>
              <a:t>Il punto di vista del </a:t>
            </a:r>
            <a:r>
              <a:rPr lang="it-IT" sz="3600" dirty="0" smtClean="0">
                <a:latin typeface="Comic Sans MS" pitchFamily="66" charset="0"/>
              </a:rPr>
              <a:t>legislatore in Italia: l’Informatica al Liceo Scientifico</a:t>
            </a:r>
            <a:endParaRPr lang="it-IT" sz="3600" dirty="0"/>
          </a:p>
        </p:txBody>
      </p:sp>
      <p:sp>
        <p:nvSpPr>
          <p:cNvPr id="3" name="Segnaposto contenuto 2"/>
          <p:cNvSpPr>
            <a:spLocks noGrp="1"/>
          </p:cNvSpPr>
          <p:nvPr>
            <p:ph idx="1"/>
          </p:nvPr>
        </p:nvSpPr>
        <p:spPr>
          <a:xfrm>
            <a:off x="457200" y="1600200"/>
            <a:ext cx="8435280" cy="4853136"/>
          </a:xfrm>
        </p:spPr>
        <p:txBody>
          <a:bodyPr>
            <a:normAutofit fontScale="47500" lnSpcReduction="20000"/>
          </a:bodyPr>
          <a:lstStyle/>
          <a:p>
            <a:pPr marL="0" indent="0">
              <a:lnSpc>
                <a:spcPct val="120000"/>
              </a:lnSpc>
              <a:buNone/>
            </a:pPr>
            <a:r>
              <a:rPr lang="it-IT" sz="4500" b="1" dirty="0" smtClean="0">
                <a:solidFill>
                  <a:srgbClr val="7030A0"/>
                </a:solidFill>
                <a:latin typeface="Comic Sans MS" pitchFamily="66" charset="0"/>
              </a:rPr>
              <a:t>DPR 89/2010 (riordino </a:t>
            </a:r>
            <a:r>
              <a:rPr lang="it-IT" sz="4500" b="1" dirty="0">
                <a:solidFill>
                  <a:srgbClr val="7030A0"/>
                </a:solidFill>
                <a:latin typeface="Comic Sans MS" pitchFamily="66" charset="0"/>
              </a:rPr>
              <a:t>dei licei ex Legge </a:t>
            </a:r>
            <a:r>
              <a:rPr lang="it-IT" sz="4500" b="1" dirty="0" smtClean="0">
                <a:solidFill>
                  <a:srgbClr val="7030A0"/>
                </a:solidFill>
                <a:latin typeface="Comic Sans MS" pitchFamily="66" charset="0"/>
              </a:rPr>
              <a:t>30 </a:t>
            </a:r>
            <a:r>
              <a:rPr lang="it-IT" sz="4500" b="1" dirty="0">
                <a:solidFill>
                  <a:srgbClr val="7030A0"/>
                </a:solidFill>
                <a:latin typeface="Comic Sans MS" pitchFamily="66" charset="0"/>
              </a:rPr>
              <a:t>ottobre 2008, n. 169): Liceo Scientifico – Opzione delle scienze </a:t>
            </a:r>
            <a:r>
              <a:rPr lang="it-IT" sz="4500" b="1" dirty="0" smtClean="0">
                <a:solidFill>
                  <a:srgbClr val="7030A0"/>
                </a:solidFill>
                <a:latin typeface="Comic Sans MS" pitchFamily="66" charset="0"/>
              </a:rPr>
              <a:t>applicate: </a:t>
            </a:r>
            <a:r>
              <a:rPr lang="it-IT" sz="4500" dirty="0" smtClean="0">
                <a:latin typeface="Comic Sans MS" pitchFamily="66" charset="0"/>
              </a:rPr>
              <a:t>2 ore di lezioni settimanali di Informatica nel quinquennio</a:t>
            </a:r>
          </a:p>
          <a:p>
            <a:pPr marL="0" indent="0">
              <a:lnSpc>
                <a:spcPct val="120000"/>
              </a:lnSpc>
              <a:buNone/>
            </a:pPr>
            <a:endParaRPr lang="it-IT" dirty="0" smtClean="0">
              <a:latin typeface="Comic Sans MS" pitchFamily="66" charset="0"/>
            </a:endParaRPr>
          </a:p>
          <a:p>
            <a:pPr marL="0" indent="0">
              <a:lnSpc>
                <a:spcPct val="120000"/>
              </a:lnSpc>
              <a:buNone/>
            </a:pPr>
            <a:r>
              <a:rPr lang="it-IT" sz="4400" b="1" dirty="0" smtClean="0">
                <a:latin typeface="Comic Sans MS" pitchFamily="66" charset="0"/>
              </a:rPr>
              <a:t>Obiettivi formativi: </a:t>
            </a:r>
            <a:r>
              <a:rPr lang="it-IT" sz="4400" dirty="0" smtClean="0">
                <a:latin typeface="Comic Sans MS" pitchFamily="66" charset="0"/>
              </a:rPr>
              <a:t>Il </a:t>
            </a:r>
            <a:r>
              <a:rPr lang="it-IT" sz="4400" dirty="0">
                <a:latin typeface="Comic Sans MS" pitchFamily="66" charset="0"/>
              </a:rPr>
              <a:t>collegamento con le discipline </a:t>
            </a:r>
            <a:r>
              <a:rPr lang="it-IT" sz="4400" dirty="0" smtClean="0">
                <a:latin typeface="Comic Sans MS" pitchFamily="66" charset="0"/>
              </a:rPr>
              <a:t>scientifiche, ma </a:t>
            </a:r>
            <a:r>
              <a:rPr lang="it-IT" sz="4400" dirty="0">
                <a:latin typeface="Comic Sans MS" pitchFamily="66" charset="0"/>
              </a:rPr>
              <a:t>anche con la filosofia e </a:t>
            </a:r>
            <a:r>
              <a:rPr lang="it-IT" sz="4400" dirty="0" smtClean="0">
                <a:latin typeface="Comic Sans MS" pitchFamily="66" charset="0"/>
              </a:rPr>
              <a:t>l’italiano, deve </a:t>
            </a:r>
            <a:r>
              <a:rPr lang="it-IT" sz="4400" dirty="0">
                <a:latin typeface="Comic Sans MS" pitchFamily="66" charset="0"/>
              </a:rPr>
              <a:t>permettere di riflettere sui </a:t>
            </a:r>
            <a:r>
              <a:rPr lang="it-IT" sz="4400" dirty="0">
                <a:solidFill>
                  <a:srgbClr val="FF0000"/>
                </a:solidFill>
                <a:latin typeface="Comic Sans MS" pitchFamily="66" charset="0"/>
              </a:rPr>
              <a:t>fondamenti </a:t>
            </a:r>
            <a:r>
              <a:rPr lang="it-IT" sz="4400" dirty="0" smtClean="0">
                <a:solidFill>
                  <a:srgbClr val="FF0000"/>
                </a:solidFill>
                <a:latin typeface="Comic Sans MS" pitchFamily="66" charset="0"/>
              </a:rPr>
              <a:t>teorici dell’informatica</a:t>
            </a:r>
            <a:r>
              <a:rPr lang="it-IT" sz="4400" dirty="0" smtClean="0">
                <a:latin typeface="Comic Sans MS" pitchFamily="66" charset="0"/>
              </a:rPr>
              <a:t> </a:t>
            </a:r>
            <a:r>
              <a:rPr lang="it-IT" sz="4400" dirty="0">
                <a:latin typeface="Comic Sans MS" pitchFamily="66" charset="0"/>
              </a:rPr>
              <a:t>e delle sue connessioni con la </a:t>
            </a:r>
            <a:r>
              <a:rPr lang="it-IT" sz="4400" dirty="0" smtClean="0">
                <a:latin typeface="Comic Sans MS" pitchFamily="66" charset="0"/>
              </a:rPr>
              <a:t>logica, sul </a:t>
            </a:r>
            <a:r>
              <a:rPr lang="it-IT" sz="4400" dirty="0">
                <a:latin typeface="Comic Sans MS" pitchFamily="66" charset="0"/>
              </a:rPr>
              <a:t>modo in cui l’informatica influisce sui </a:t>
            </a:r>
            <a:r>
              <a:rPr lang="it-IT" sz="4400" dirty="0" smtClean="0">
                <a:latin typeface="Comic Sans MS" pitchFamily="66" charset="0"/>
              </a:rPr>
              <a:t>metodi delle </a:t>
            </a:r>
            <a:r>
              <a:rPr lang="it-IT" sz="4400" dirty="0">
                <a:latin typeface="Comic Sans MS" pitchFamily="66" charset="0"/>
              </a:rPr>
              <a:t>scienze e delle </a:t>
            </a:r>
            <a:r>
              <a:rPr lang="it-IT" sz="4400" dirty="0" smtClean="0">
                <a:latin typeface="Comic Sans MS" pitchFamily="66" charset="0"/>
              </a:rPr>
              <a:t>tecnologie, e </a:t>
            </a:r>
            <a:r>
              <a:rPr lang="it-IT" sz="4400" dirty="0">
                <a:latin typeface="Comic Sans MS" pitchFamily="66" charset="0"/>
              </a:rPr>
              <a:t>su come permette la </a:t>
            </a:r>
            <a:r>
              <a:rPr lang="it-IT" sz="4400" dirty="0">
                <a:solidFill>
                  <a:srgbClr val="FF0000"/>
                </a:solidFill>
                <a:latin typeface="Comic Sans MS" pitchFamily="66" charset="0"/>
              </a:rPr>
              <a:t>nascita di nuove </a:t>
            </a:r>
            <a:r>
              <a:rPr lang="it-IT" sz="4400" dirty="0" smtClean="0">
                <a:solidFill>
                  <a:srgbClr val="FF0000"/>
                </a:solidFill>
                <a:latin typeface="Comic Sans MS" pitchFamily="66" charset="0"/>
              </a:rPr>
              <a:t>scienze</a:t>
            </a:r>
            <a:endParaRPr lang="it-IT" sz="4400" dirty="0" smtClean="0">
              <a:latin typeface="Comic Sans MS" pitchFamily="66" charset="0"/>
            </a:endParaRPr>
          </a:p>
          <a:p>
            <a:pPr marL="0" indent="0">
              <a:lnSpc>
                <a:spcPct val="120000"/>
              </a:lnSpc>
              <a:buNone/>
            </a:pPr>
            <a:endParaRPr lang="it-IT" sz="4400" dirty="0" smtClean="0">
              <a:latin typeface="Comic Sans MS" pitchFamily="66" charset="0"/>
              <a:sym typeface="Symbol"/>
            </a:endParaRPr>
          </a:p>
          <a:p>
            <a:pPr marL="0" indent="0">
              <a:lnSpc>
                <a:spcPct val="120000"/>
              </a:lnSpc>
              <a:buNone/>
            </a:pPr>
            <a:r>
              <a:rPr lang="it-IT" sz="4400" dirty="0" smtClean="0">
                <a:latin typeface="Comic Sans MS" pitchFamily="66" charset="0"/>
                <a:sym typeface="Symbol"/>
              </a:rPr>
              <a:t> Nella declaratoria viene data enfasi all’</a:t>
            </a:r>
            <a:r>
              <a:rPr lang="it-IT" sz="4400" dirty="0" smtClean="0">
                <a:solidFill>
                  <a:srgbClr val="3366FF"/>
                </a:solidFill>
                <a:latin typeface="Comic Sans MS" pitchFamily="66" charset="0"/>
                <a:sym typeface="Symbol"/>
              </a:rPr>
              <a:t>anima scientifica</a:t>
            </a:r>
            <a:r>
              <a:rPr lang="it-IT" sz="4400" dirty="0" smtClean="0">
                <a:latin typeface="Comic Sans MS" pitchFamily="66" charset="0"/>
                <a:sym typeface="Symbol"/>
              </a:rPr>
              <a:t> della disciplina!</a:t>
            </a:r>
            <a:endParaRPr lang="it-IT" sz="4400" dirty="0">
              <a:latin typeface="Comic Sans MS" pitchFamily="66" charset="0"/>
            </a:endParaRPr>
          </a:p>
        </p:txBody>
      </p:sp>
      <p:sp>
        <p:nvSpPr>
          <p:cNvPr id="5" name="Segnaposto numero diapositiva 4"/>
          <p:cNvSpPr>
            <a:spLocks noGrp="1"/>
          </p:cNvSpPr>
          <p:nvPr>
            <p:ph type="sldNum" sz="quarter" idx="12"/>
          </p:nvPr>
        </p:nvSpPr>
        <p:spPr/>
        <p:txBody>
          <a:bodyPr/>
          <a:lstStyle/>
          <a:p>
            <a:fld id="{31003B70-0C27-41C5-BDDC-B296E2F388E3}" type="slidenum">
              <a:rPr lang="en-US" smtClean="0"/>
              <a:pPr/>
              <a:t>10</a:t>
            </a:fld>
            <a:endParaRPr lang="en-US"/>
          </a:p>
        </p:txBody>
      </p:sp>
    </p:spTree>
    <p:extLst>
      <p:ext uri="{BB962C8B-B14F-4D97-AF65-F5344CB8AC3E}">
        <p14:creationId xmlns:p14="http://schemas.microsoft.com/office/powerpoint/2010/main" val="410843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892480" cy="1143000"/>
          </a:xfrm>
        </p:spPr>
        <p:txBody>
          <a:bodyPr>
            <a:noAutofit/>
          </a:bodyPr>
          <a:lstStyle/>
          <a:p>
            <a:r>
              <a:rPr lang="it-IT" sz="3600" dirty="0">
                <a:latin typeface="Comic Sans MS" pitchFamily="66" charset="0"/>
              </a:rPr>
              <a:t>Il punto di vista del </a:t>
            </a:r>
            <a:r>
              <a:rPr lang="it-IT" sz="3600" dirty="0" smtClean="0">
                <a:latin typeface="Comic Sans MS" pitchFamily="66" charset="0"/>
              </a:rPr>
              <a:t>legislatore in Italia: l’Informatica al Tecnologico-Informatica</a:t>
            </a:r>
            <a:endParaRPr lang="it-IT" sz="3600" dirty="0"/>
          </a:p>
        </p:txBody>
      </p:sp>
      <p:sp>
        <p:nvSpPr>
          <p:cNvPr id="3" name="Segnaposto contenuto 2"/>
          <p:cNvSpPr>
            <a:spLocks noGrp="1"/>
          </p:cNvSpPr>
          <p:nvPr>
            <p:ph idx="1"/>
          </p:nvPr>
        </p:nvSpPr>
        <p:spPr>
          <a:xfrm>
            <a:off x="457200" y="1600200"/>
            <a:ext cx="8435280" cy="4853136"/>
          </a:xfrm>
        </p:spPr>
        <p:txBody>
          <a:bodyPr>
            <a:normAutofit fontScale="47500" lnSpcReduction="20000"/>
          </a:bodyPr>
          <a:lstStyle/>
          <a:p>
            <a:pPr marL="0" indent="0">
              <a:lnSpc>
                <a:spcPct val="120000"/>
              </a:lnSpc>
              <a:buNone/>
            </a:pPr>
            <a:r>
              <a:rPr lang="it-IT" sz="4500" b="1" dirty="0">
                <a:solidFill>
                  <a:srgbClr val="7030A0"/>
                </a:solidFill>
                <a:latin typeface="Comic Sans MS" pitchFamily="66" charset="0"/>
              </a:rPr>
              <a:t>DPR </a:t>
            </a:r>
            <a:r>
              <a:rPr lang="it-IT" sz="4500" b="1" dirty="0" smtClean="0">
                <a:solidFill>
                  <a:srgbClr val="7030A0"/>
                </a:solidFill>
                <a:latin typeface="Comic Sans MS" pitchFamily="66" charset="0"/>
              </a:rPr>
              <a:t>88/2010 (riordino degli istituti tecnici ex Legge </a:t>
            </a:r>
            <a:r>
              <a:rPr lang="it-IT" sz="4500" b="1" dirty="0">
                <a:solidFill>
                  <a:srgbClr val="7030A0"/>
                </a:solidFill>
                <a:latin typeface="Comic Sans MS" pitchFamily="66" charset="0"/>
              </a:rPr>
              <a:t>30 ottobre 2008, n. 169</a:t>
            </a:r>
            <a:r>
              <a:rPr lang="it-IT" sz="4500" b="1" dirty="0" smtClean="0">
                <a:solidFill>
                  <a:srgbClr val="7030A0"/>
                </a:solidFill>
                <a:latin typeface="Comic Sans MS" pitchFamily="66" charset="0"/>
              </a:rPr>
              <a:t>): Istituto tecnico tecnologico – Articolazione Informatica: </a:t>
            </a:r>
            <a:r>
              <a:rPr lang="it-IT" sz="4500" dirty="0" smtClean="0">
                <a:latin typeface="Comic Sans MS" pitchFamily="66" charset="0"/>
              </a:rPr>
              <a:t>6 ore di lezioni settimanali di Informatica nel secondo triennio</a:t>
            </a:r>
            <a:endParaRPr lang="it-IT" sz="4500" dirty="0">
              <a:latin typeface="Comic Sans MS" pitchFamily="66" charset="0"/>
            </a:endParaRPr>
          </a:p>
          <a:p>
            <a:pPr marL="0" indent="0">
              <a:lnSpc>
                <a:spcPct val="120000"/>
              </a:lnSpc>
              <a:buNone/>
            </a:pPr>
            <a:endParaRPr lang="it-IT" dirty="0" smtClean="0">
              <a:latin typeface="Comic Sans MS" pitchFamily="66" charset="0"/>
            </a:endParaRPr>
          </a:p>
          <a:p>
            <a:pPr marL="0" indent="0">
              <a:lnSpc>
                <a:spcPct val="120000"/>
              </a:lnSpc>
              <a:buNone/>
            </a:pPr>
            <a:r>
              <a:rPr lang="it-IT" sz="4400" b="1" dirty="0">
                <a:latin typeface="Comic Sans MS" pitchFamily="66" charset="0"/>
              </a:rPr>
              <a:t>Obiettivi formativi: </a:t>
            </a:r>
            <a:r>
              <a:rPr lang="it-IT" sz="4400" dirty="0" smtClean="0">
                <a:latin typeface="Comic Sans MS" pitchFamily="66" charset="0"/>
              </a:rPr>
              <a:t>Saper impostare </a:t>
            </a:r>
            <a:r>
              <a:rPr lang="it-IT" sz="4400" dirty="0">
                <a:latin typeface="Comic Sans MS" pitchFamily="66" charset="0"/>
              </a:rPr>
              <a:t>e risolvere </a:t>
            </a:r>
            <a:r>
              <a:rPr lang="it-IT" sz="4400" dirty="0" smtClean="0">
                <a:latin typeface="Comic Sans MS" pitchFamily="66" charset="0"/>
              </a:rPr>
              <a:t>problemi con </a:t>
            </a:r>
            <a:r>
              <a:rPr lang="it-IT" sz="4400" dirty="0">
                <a:latin typeface="Comic Sans MS" pitchFamily="66" charset="0"/>
              </a:rPr>
              <a:t>procedure informatiche, </a:t>
            </a:r>
            <a:r>
              <a:rPr lang="it-IT" sz="4400" dirty="0" smtClean="0">
                <a:latin typeface="Comic Sans MS" pitchFamily="66" charset="0"/>
              </a:rPr>
              <a:t>saper gestire il processo di  </a:t>
            </a:r>
            <a:r>
              <a:rPr lang="it-IT" sz="4400" dirty="0">
                <a:latin typeface="Comic Sans MS" pitchFamily="66" charset="0"/>
              </a:rPr>
              <a:t>progettazione </a:t>
            </a:r>
            <a:r>
              <a:rPr lang="it-IT" sz="4400" dirty="0" smtClean="0">
                <a:latin typeface="Comic Sans MS" pitchFamily="66" charset="0"/>
              </a:rPr>
              <a:t>di dispositivi </a:t>
            </a:r>
            <a:r>
              <a:rPr lang="it-IT" sz="4400" dirty="0">
                <a:latin typeface="Comic Sans MS" pitchFamily="66" charset="0"/>
              </a:rPr>
              <a:t>e strumenti informatici e lo sviluppo delle applicazioni </a:t>
            </a:r>
            <a:r>
              <a:rPr lang="it-IT" sz="4400" dirty="0" smtClean="0">
                <a:latin typeface="Comic Sans MS" pitchFamily="66" charset="0"/>
              </a:rPr>
              <a:t>informatiche, saper </a:t>
            </a:r>
            <a:r>
              <a:rPr lang="it-IT" sz="4400" dirty="0">
                <a:latin typeface="Comic Sans MS" pitchFamily="66" charset="0"/>
              </a:rPr>
              <a:t>s</a:t>
            </a:r>
            <a:r>
              <a:rPr lang="it-IT" sz="4400" dirty="0" smtClean="0">
                <a:latin typeface="Comic Sans MS" pitchFamily="66" charset="0"/>
              </a:rPr>
              <a:t>viluppare </a:t>
            </a:r>
            <a:r>
              <a:rPr lang="it-IT" sz="4400" dirty="0">
                <a:latin typeface="Comic Sans MS" pitchFamily="66" charset="0"/>
              </a:rPr>
              <a:t>applicazioni informatiche per reti locali o servizi a </a:t>
            </a:r>
            <a:r>
              <a:rPr lang="it-IT" sz="4400" dirty="0" smtClean="0">
                <a:latin typeface="Comic Sans MS" pitchFamily="66" charset="0"/>
              </a:rPr>
              <a:t>distanza</a:t>
            </a:r>
          </a:p>
          <a:p>
            <a:pPr marL="0" indent="0">
              <a:lnSpc>
                <a:spcPct val="120000"/>
              </a:lnSpc>
              <a:buNone/>
            </a:pPr>
            <a:endParaRPr lang="it-IT" sz="4400" dirty="0" smtClean="0">
              <a:latin typeface="Comic Sans MS" pitchFamily="66" charset="0"/>
              <a:sym typeface="Symbol"/>
            </a:endParaRPr>
          </a:p>
          <a:p>
            <a:pPr marL="0" indent="0">
              <a:lnSpc>
                <a:spcPct val="120000"/>
              </a:lnSpc>
              <a:buNone/>
            </a:pPr>
            <a:r>
              <a:rPr lang="it-IT" sz="4400" dirty="0" smtClean="0">
                <a:latin typeface="Comic Sans MS" pitchFamily="66" charset="0"/>
                <a:sym typeface="Symbol"/>
              </a:rPr>
              <a:t> Nella declaratoria </a:t>
            </a:r>
            <a:r>
              <a:rPr lang="it-IT" sz="4400" dirty="0">
                <a:latin typeface="Comic Sans MS" pitchFamily="66" charset="0"/>
                <a:sym typeface="Symbol"/>
              </a:rPr>
              <a:t>viene </a:t>
            </a:r>
            <a:r>
              <a:rPr lang="it-IT" sz="4400" dirty="0" smtClean="0">
                <a:latin typeface="Comic Sans MS" pitchFamily="66" charset="0"/>
                <a:sym typeface="Symbol"/>
              </a:rPr>
              <a:t>richiamata l’anima </a:t>
            </a:r>
            <a:r>
              <a:rPr lang="it-IT" sz="4400" dirty="0">
                <a:latin typeface="Comic Sans MS" pitchFamily="66" charset="0"/>
                <a:sym typeface="Symbol"/>
              </a:rPr>
              <a:t>tecnico-applicativa della </a:t>
            </a:r>
            <a:r>
              <a:rPr lang="it-IT" sz="4400" dirty="0" smtClean="0">
                <a:latin typeface="Comic Sans MS" pitchFamily="66" charset="0"/>
                <a:sym typeface="Symbol"/>
              </a:rPr>
              <a:t>disciplina, ma viene anche data enfasi all’approccio </a:t>
            </a:r>
            <a:r>
              <a:rPr lang="it-IT" sz="4400" i="1" dirty="0" err="1" smtClean="0">
                <a:solidFill>
                  <a:srgbClr val="3366FF"/>
                </a:solidFill>
                <a:latin typeface="Comic Sans MS" pitchFamily="66" charset="0"/>
                <a:sym typeface="Symbol"/>
              </a:rPr>
              <a:t>problem</a:t>
            </a:r>
            <a:r>
              <a:rPr lang="it-IT" sz="4400" i="1" dirty="0" smtClean="0">
                <a:solidFill>
                  <a:srgbClr val="3366FF"/>
                </a:solidFill>
                <a:latin typeface="Comic Sans MS" pitchFamily="66" charset="0"/>
                <a:sym typeface="Symbol"/>
              </a:rPr>
              <a:t> </a:t>
            </a:r>
            <a:r>
              <a:rPr lang="it-IT" sz="4400" i="1" dirty="0" err="1" smtClean="0">
                <a:solidFill>
                  <a:srgbClr val="3366FF"/>
                </a:solidFill>
                <a:latin typeface="Comic Sans MS" pitchFamily="66" charset="0"/>
                <a:sym typeface="Symbol"/>
              </a:rPr>
              <a:t>solving</a:t>
            </a:r>
            <a:endParaRPr lang="it-IT" sz="4400" dirty="0">
              <a:latin typeface="Comic Sans MS" pitchFamily="66" charset="0"/>
            </a:endParaRPr>
          </a:p>
        </p:txBody>
      </p:sp>
      <p:sp>
        <p:nvSpPr>
          <p:cNvPr id="5" name="Segnaposto numero diapositiva 4"/>
          <p:cNvSpPr>
            <a:spLocks noGrp="1"/>
          </p:cNvSpPr>
          <p:nvPr>
            <p:ph type="sldNum" sz="quarter" idx="12"/>
          </p:nvPr>
        </p:nvSpPr>
        <p:spPr/>
        <p:txBody>
          <a:bodyPr/>
          <a:lstStyle/>
          <a:p>
            <a:fld id="{31003B70-0C27-41C5-BDDC-B296E2F388E3}" type="slidenum">
              <a:rPr lang="en-US" smtClean="0"/>
              <a:pPr/>
              <a:t>11</a:t>
            </a:fld>
            <a:endParaRPr lang="en-US"/>
          </a:p>
        </p:txBody>
      </p:sp>
    </p:spTree>
    <p:extLst>
      <p:ext uri="{BB962C8B-B14F-4D97-AF65-F5344CB8AC3E}">
        <p14:creationId xmlns:p14="http://schemas.microsoft.com/office/powerpoint/2010/main" val="176353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Autofit/>
          </a:bodyPr>
          <a:lstStyle/>
          <a:p>
            <a:pPr algn="l"/>
            <a:r>
              <a:rPr lang="it-IT" sz="3600" i="1" dirty="0" smtClean="0">
                <a:latin typeface="Comic Sans MS" pitchFamily="66" charset="0"/>
              </a:rPr>
              <a:t>N</a:t>
            </a:r>
            <a:r>
              <a:rPr lang="la-Latn" sz="3600" i="1" dirty="0" smtClean="0">
                <a:latin typeface="Comic Sans MS" pitchFamily="66" charset="0"/>
              </a:rPr>
              <a:t>anos </a:t>
            </a:r>
            <a:r>
              <a:rPr lang="la-Latn" sz="3600" i="1" dirty="0">
                <a:latin typeface="Comic Sans MS" pitchFamily="66" charset="0"/>
              </a:rPr>
              <a:t>gigantum humeris insidentes</a:t>
            </a:r>
            <a:endParaRPr lang="en-US" sz="3600" dirty="0">
              <a:latin typeface="Comic Sans MS" pitchFamily="66" charset="0"/>
            </a:endParaRPr>
          </a:p>
        </p:txBody>
      </p:sp>
      <p:sp>
        <p:nvSpPr>
          <p:cNvPr id="7" name="Segnaposto contenuto 6"/>
          <p:cNvSpPr>
            <a:spLocks noGrp="1"/>
          </p:cNvSpPr>
          <p:nvPr>
            <p:ph idx="1"/>
          </p:nvPr>
        </p:nvSpPr>
        <p:spPr>
          <a:xfrm>
            <a:off x="251520" y="1370632"/>
            <a:ext cx="3240360" cy="5291287"/>
          </a:xfrm>
        </p:spPr>
        <p:txBody>
          <a:bodyPr>
            <a:normAutofit fontScale="85000" lnSpcReduction="20000"/>
          </a:bodyPr>
          <a:lstStyle/>
          <a:p>
            <a:r>
              <a:rPr lang="en-US" sz="2800" dirty="0" err="1" smtClean="0">
                <a:latin typeface="Comic Sans MS" pitchFamily="66" charset="0"/>
              </a:rPr>
              <a:t>L’obiettivo</a:t>
            </a:r>
            <a:r>
              <a:rPr lang="en-US" sz="2800" dirty="0" smtClean="0">
                <a:latin typeface="Comic Sans MS" pitchFamily="66" charset="0"/>
              </a:rPr>
              <a:t> di </a:t>
            </a:r>
            <a:r>
              <a:rPr lang="en-US" sz="2800" dirty="0" err="1" smtClean="0">
                <a:latin typeface="Comic Sans MS" pitchFamily="66" charset="0"/>
              </a:rPr>
              <a:t>questo</a:t>
            </a:r>
            <a:r>
              <a:rPr lang="en-US" sz="2800" dirty="0" smtClean="0">
                <a:latin typeface="Comic Sans MS" pitchFamily="66" charset="0"/>
              </a:rPr>
              <a:t> </a:t>
            </a:r>
            <a:r>
              <a:rPr lang="en-US" sz="2800" dirty="0" err="1" smtClean="0">
                <a:latin typeface="Comic Sans MS" pitchFamily="66" charset="0"/>
              </a:rPr>
              <a:t>corso</a:t>
            </a:r>
            <a:r>
              <a:rPr lang="en-US" sz="2800" dirty="0" smtClean="0">
                <a:latin typeface="Comic Sans MS" pitchFamily="66" charset="0"/>
              </a:rPr>
              <a:t> è </a:t>
            </a:r>
            <a:r>
              <a:rPr lang="en-US" sz="2800" dirty="0" err="1" smtClean="0">
                <a:latin typeface="Comic Sans MS" pitchFamily="66" charset="0"/>
              </a:rPr>
              <a:t>proprio</a:t>
            </a:r>
            <a:r>
              <a:rPr lang="en-US" sz="2800" dirty="0" smtClean="0">
                <a:latin typeface="Comic Sans MS" pitchFamily="66" charset="0"/>
              </a:rPr>
              <a:t> </a:t>
            </a:r>
            <a:r>
              <a:rPr lang="en-US" sz="2800" dirty="0" err="1" smtClean="0">
                <a:latin typeface="Comic Sans MS" pitchFamily="66" charset="0"/>
              </a:rPr>
              <a:t>quello</a:t>
            </a:r>
            <a:r>
              <a:rPr lang="en-US" sz="2800" dirty="0">
                <a:latin typeface="Comic Sans MS" pitchFamily="66" charset="0"/>
              </a:rPr>
              <a:t> </a:t>
            </a:r>
            <a:r>
              <a:rPr lang="en-US" sz="2800" dirty="0" smtClean="0">
                <a:latin typeface="Comic Sans MS" pitchFamily="66" charset="0"/>
              </a:rPr>
              <a:t>di </a:t>
            </a:r>
            <a:r>
              <a:rPr lang="en-US" sz="2800" dirty="0" err="1" smtClean="0">
                <a:solidFill>
                  <a:srgbClr val="FF0000"/>
                </a:solidFill>
                <a:latin typeface="Comic Sans MS" pitchFamily="66" charset="0"/>
              </a:rPr>
              <a:t>aumentare</a:t>
            </a:r>
            <a:r>
              <a:rPr lang="en-US" sz="2800" dirty="0" smtClean="0">
                <a:solidFill>
                  <a:srgbClr val="FF0000"/>
                </a:solidFill>
                <a:latin typeface="Comic Sans MS" pitchFamily="66" charset="0"/>
              </a:rPr>
              <a:t> la </a:t>
            </a:r>
            <a:r>
              <a:rPr lang="en-US" sz="2800" dirty="0" err="1" smtClean="0">
                <a:solidFill>
                  <a:srgbClr val="FF0000"/>
                </a:solidFill>
                <a:latin typeface="Comic Sans MS" pitchFamily="66" charset="0"/>
              </a:rPr>
              <a:t>vostra</a:t>
            </a:r>
            <a:r>
              <a:rPr lang="en-US" sz="2800" dirty="0" smtClean="0">
                <a:solidFill>
                  <a:srgbClr val="FF0000"/>
                </a:solidFill>
                <a:latin typeface="Comic Sans MS" pitchFamily="66" charset="0"/>
              </a:rPr>
              <a:t> </a:t>
            </a:r>
            <a:r>
              <a:rPr lang="en-US" sz="2800" dirty="0" err="1" smtClean="0">
                <a:solidFill>
                  <a:srgbClr val="FF0000"/>
                </a:solidFill>
                <a:latin typeface="Comic Sans MS" pitchFamily="66" charset="0"/>
              </a:rPr>
              <a:t>sensibilità</a:t>
            </a:r>
            <a:r>
              <a:rPr lang="en-US" sz="2800" dirty="0" smtClean="0">
                <a:latin typeface="Comic Sans MS" pitchFamily="66" charset="0"/>
              </a:rPr>
              <a:t> </a:t>
            </a:r>
            <a:r>
              <a:rPr lang="en-US" sz="2800" dirty="0" err="1" smtClean="0">
                <a:latin typeface="Comic Sans MS" pitchFamily="66" charset="0"/>
              </a:rPr>
              <a:t>rispetto</a:t>
            </a:r>
            <a:r>
              <a:rPr lang="en-US" sz="2800" dirty="0" smtClean="0">
                <a:latin typeface="Comic Sans MS" pitchFamily="66" charset="0"/>
              </a:rPr>
              <a:t> </a:t>
            </a:r>
            <a:r>
              <a:rPr lang="en-US" sz="2800" dirty="0" err="1" smtClean="0">
                <a:latin typeface="Comic Sans MS" pitchFamily="66" charset="0"/>
              </a:rPr>
              <a:t>all’importanza</a:t>
            </a:r>
            <a:r>
              <a:rPr lang="en-US" sz="2800" dirty="0" smtClean="0">
                <a:latin typeface="Comic Sans MS" pitchFamily="66" charset="0"/>
              </a:rPr>
              <a:t> </a:t>
            </a:r>
            <a:r>
              <a:rPr lang="en-US" sz="2800" dirty="0" err="1" smtClean="0">
                <a:latin typeface="Comic Sans MS" pitchFamily="66" charset="0"/>
              </a:rPr>
              <a:t>dello</a:t>
            </a:r>
            <a:r>
              <a:rPr lang="en-US" sz="2800" dirty="0" smtClean="0">
                <a:latin typeface="Comic Sans MS" pitchFamily="66" charset="0"/>
              </a:rPr>
              <a:t> </a:t>
            </a:r>
            <a:r>
              <a:rPr lang="en-US" sz="2800" dirty="0" err="1" smtClean="0">
                <a:latin typeface="Comic Sans MS" pitchFamily="66" charset="0"/>
              </a:rPr>
              <a:t>sviluppo</a:t>
            </a:r>
            <a:r>
              <a:rPr lang="en-US" sz="2800" dirty="0" smtClean="0">
                <a:latin typeface="Comic Sans MS" pitchFamily="66" charset="0"/>
              </a:rPr>
              <a:t> del </a:t>
            </a:r>
            <a:r>
              <a:rPr lang="en-US" sz="2800" dirty="0" err="1" smtClean="0">
                <a:solidFill>
                  <a:srgbClr val="008000"/>
                </a:solidFill>
                <a:latin typeface="Comic Sans MS" pitchFamily="66" charset="0"/>
              </a:rPr>
              <a:t>pensiero</a:t>
            </a:r>
            <a:r>
              <a:rPr lang="en-US" sz="2800" dirty="0" smtClean="0">
                <a:solidFill>
                  <a:srgbClr val="008000"/>
                </a:solidFill>
                <a:latin typeface="Comic Sans MS" pitchFamily="66" charset="0"/>
              </a:rPr>
              <a:t> </a:t>
            </a:r>
            <a:r>
              <a:rPr lang="en-US" sz="2800" dirty="0" err="1" smtClean="0">
                <a:solidFill>
                  <a:srgbClr val="008000"/>
                </a:solidFill>
                <a:latin typeface="Comic Sans MS" pitchFamily="66" charset="0"/>
              </a:rPr>
              <a:t>computazionale</a:t>
            </a:r>
            <a:endParaRPr lang="en-US" sz="2800" dirty="0" smtClean="0">
              <a:solidFill>
                <a:srgbClr val="008000"/>
              </a:solidFill>
              <a:latin typeface="Comic Sans MS" pitchFamily="66" charset="0"/>
            </a:endParaRPr>
          </a:p>
          <a:p>
            <a:r>
              <a:rPr lang="en-US" sz="2800" dirty="0" smtClean="0">
                <a:latin typeface="Comic Sans MS" pitchFamily="66" charset="0"/>
              </a:rPr>
              <a:t>Per </a:t>
            </a:r>
            <a:r>
              <a:rPr lang="en-US" sz="2800" dirty="0" err="1" smtClean="0">
                <a:latin typeface="Comic Sans MS" pitchFamily="66" charset="0"/>
              </a:rPr>
              <a:t>costruire</a:t>
            </a:r>
            <a:r>
              <a:rPr lang="en-US" sz="2800" dirty="0" smtClean="0">
                <a:latin typeface="Comic Sans MS" pitchFamily="66" charset="0"/>
              </a:rPr>
              <a:t> un </a:t>
            </a:r>
            <a:r>
              <a:rPr lang="en-US" sz="2800" dirty="0" err="1" smtClean="0">
                <a:latin typeface="Comic Sans MS" pitchFamily="66" charset="0"/>
              </a:rPr>
              <a:t>sillabo</a:t>
            </a:r>
            <a:r>
              <a:rPr lang="en-US" sz="2800" dirty="0" smtClean="0">
                <a:latin typeface="Comic Sans MS" pitchFamily="66" charset="0"/>
              </a:rPr>
              <a:t> di </a:t>
            </a:r>
            <a:r>
              <a:rPr lang="en-US" sz="2800" dirty="0" err="1" smtClean="0">
                <a:latin typeface="Comic Sans MS" pitchFamily="66" charset="0"/>
              </a:rPr>
              <a:t>questo</a:t>
            </a:r>
            <a:r>
              <a:rPr lang="en-US" sz="2800" dirty="0" smtClean="0">
                <a:latin typeface="Comic Sans MS" pitchFamily="66" charset="0"/>
              </a:rPr>
              <a:t> </a:t>
            </a:r>
            <a:r>
              <a:rPr lang="en-US" sz="2800" dirty="0" err="1" smtClean="0">
                <a:latin typeface="Comic Sans MS" pitchFamily="66" charset="0"/>
              </a:rPr>
              <a:t>corso</a:t>
            </a:r>
            <a:r>
              <a:rPr lang="en-US" sz="2800" dirty="0" smtClean="0">
                <a:latin typeface="Comic Sans MS" pitchFamily="66" charset="0"/>
              </a:rPr>
              <a:t> </a:t>
            </a:r>
            <a:r>
              <a:rPr lang="en-US" sz="2800" dirty="0" err="1" smtClean="0">
                <a:latin typeface="Comic Sans MS" pitchFamily="66" charset="0"/>
              </a:rPr>
              <a:t>coerente</a:t>
            </a:r>
            <a:r>
              <a:rPr lang="en-US" sz="2800" dirty="0" smtClean="0">
                <a:latin typeface="Comic Sans MS" pitchFamily="66" charset="0"/>
              </a:rPr>
              <a:t> con le </a:t>
            </a:r>
            <a:r>
              <a:rPr lang="en-US" sz="2800" dirty="0" err="1" smtClean="0">
                <a:latin typeface="Comic Sans MS" pitchFamily="66" charset="0"/>
              </a:rPr>
              <a:t>premesse</a:t>
            </a:r>
            <a:r>
              <a:rPr lang="en-US" sz="2800" dirty="0" smtClean="0">
                <a:latin typeface="Comic Sans MS" pitchFamily="66" charset="0"/>
              </a:rPr>
              <a:t>, </a:t>
            </a:r>
            <a:r>
              <a:rPr lang="en-US" sz="2800" dirty="0" err="1" smtClean="0">
                <a:latin typeface="Comic Sans MS" pitchFamily="66" charset="0"/>
              </a:rPr>
              <a:t>proviamo</a:t>
            </a:r>
            <a:r>
              <a:rPr lang="en-US" sz="2800" dirty="0" smtClean="0">
                <a:latin typeface="Comic Sans MS" pitchFamily="66" charset="0"/>
              </a:rPr>
              <a:t> a </a:t>
            </a:r>
            <a:r>
              <a:rPr lang="en-US" sz="2800" dirty="0" err="1" smtClean="0">
                <a:latin typeface="Comic Sans MS" pitchFamily="66" charset="0"/>
              </a:rPr>
              <a:t>salire</a:t>
            </a:r>
            <a:r>
              <a:rPr lang="en-US" sz="2800" dirty="0" smtClean="0">
                <a:latin typeface="Comic Sans MS" pitchFamily="66" charset="0"/>
              </a:rPr>
              <a:t> come </a:t>
            </a:r>
            <a:r>
              <a:rPr lang="en-US" sz="2800" dirty="0" err="1" smtClean="0">
                <a:solidFill>
                  <a:srgbClr val="FF0000"/>
                </a:solidFill>
                <a:latin typeface="Comic Sans MS" pitchFamily="66" charset="0"/>
              </a:rPr>
              <a:t>nani</a:t>
            </a:r>
            <a:r>
              <a:rPr lang="en-US" sz="2800" dirty="0" smtClean="0">
                <a:solidFill>
                  <a:srgbClr val="FF0000"/>
                </a:solidFill>
                <a:latin typeface="Comic Sans MS" pitchFamily="66" charset="0"/>
              </a:rPr>
              <a:t> </a:t>
            </a:r>
            <a:r>
              <a:rPr lang="en-US" sz="2800" dirty="0" err="1" smtClean="0">
                <a:solidFill>
                  <a:srgbClr val="FF0000"/>
                </a:solidFill>
                <a:latin typeface="Comic Sans MS" pitchFamily="66" charset="0"/>
              </a:rPr>
              <a:t>sulle</a:t>
            </a:r>
            <a:r>
              <a:rPr lang="en-US" sz="2800" dirty="0" smtClean="0">
                <a:solidFill>
                  <a:srgbClr val="FF0000"/>
                </a:solidFill>
                <a:latin typeface="Comic Sans MS" pitchFamily="66" charset="0"/>
              </a:rPr>
              <a:t> </a:t>
            </a:r>
            <a:r>
              <a:rPr lang="en-US" sz="2800" dirty="0" err="1" smtClean="0">
                <a:solidFill>
                  <a:srgbClr val="FF0000"/>
                </a:solidFill>
                <a:latin typeface="Comic Sans MS" pitchFamily="66" charset="0"/>
              </a:rPr>
              <a:t>spalle</a:t>
            </a:r>
            <a:r>
              <a:rPr lang="en-US" sz="2800" dirty="0" smtClean="0">
                <a:solidFill>
                  <a:srgbClr val="FF0000"/>
                </a:solidFill>
                <a:latin typeface="Comic Sans MS" pitchFamily="66" charset="0"/>
              </a:rPr>
              <a:t> </a:t>
            </a:r>
            <a:r>
              <a:rPr lang="en-US" sz="2800" dirty="0" err="1" smtClean="0">
                <a:solidFill>
                  <a:srgbClr val="FF0000"/>
                </a:solidFill>
                <a:latin typeface="Comic Sans MS" pitchFamily="66" charset="0"/>
              </a:rPr>
              <a:t>dei</a:t>
            </a:r>
            <a:r>
              <a:rPr lang="en-US" sz="2800" dirty="0" smtClean="0">
                <a:solidFill>
                  <a:srgbClr val="FF0000"/>
                </a:solidFill>
                <a:latin typeface="Comic Sans MS" pitchFamily="66" charset="0"/>
              </a:rPr>
              <a:t> </a:t>
            </a:r>
            <a:r>
              <a:rPr lang="en-US" sz="2800" dirty="0" err="1" smtClean="0">
                <a:solidFill>
                  <a:srgbClr val="FF0000"/>
                </a:solidFill>
                <a:latin typeface="Comic Sans MS" pitchFamily="66" charset="0"/>
              </a:rPr>
              <a:t>giganti</a:t>
            </a:r>
            <a:r>
              <a:rPr lang="en-US" sz="2800" dirty="0" smtClean="0">
                <a:latin typeface="Comic Sans MS" pitchFamily="66" charset="0"/>
              </a:rPr>
              <a:t>!</a:t>
            </a:r>
            <a:endParaRPr lang="en-US" sz="2800" dirty="0">
              <a:latin typeface="Comic Sans MS" pitchFamily="66" charset="0"/>
            </a:endParaRPr>
          </a:p>
          <a:p>
            <a:endParaRPr lang="en-US" dirty="0" smtClean="0">
              <a:solidFill>
                <a:srgbClr val="FF0000"/>
              </a:solidFill>
              <a:latin typeface="Comic Sans MS" pitchFamily="66" charset="0"/>
            </a:endParaRPr>
          </a:p>
          <a:p>
            <a:endParaRPr lang="en-US" dirty="0" smtClean="0">
              <a:solidFill>
                <a:srgbClr val="FF0000"/>
              </a:solidFill>
              <a:latin typeface="Comic Sans MS" pitchFamily="66" charset="0"/>
            </a:endParaRPr>
          </a:p>
          <a:p>
            <a:endParaRPr lang="en-US" dirty="0">
              <a:solidFill>
                <a:srgbClr val="FF0000"/>
              </a:solidFill>
              <a:latin typeface="Comic Sans MS" pitchFamily="66" charset="0"/>
            </a:endParaRPr>
          </a:p>
          <a:p>
            <a:endParaRPr lang="it-IT" dirty="0"/>
          </a:p>
        </p:txBody>
      </p:sp>
      <p:sp>
        <p:nvSpPr>
          <p:cNvPr id="4" name="Titolo 1"/>
          <p:cNvSpPr txBox="1">
            <a:spLocks/>
          </p:cNvSpPr>
          <p:nvPr/>
        </p:nvSpPr>
        <p:spPr>
          <a:xfrm>
            <a:off x="611560" y="29249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noProof="0" dirty="0" smtClean="0">
              <a:ln>
                <a:noFill/>
              </a:ln>
              <a:solidFill>
                <a:srgbClr val="3366FF"/>
              </a:solidFill>
              <a:effectLst/>
              <a:uLnTx/>
              <a:uFillTx/>
              <a:latin typeface="Comic Sans MS" pitchFamily="66" charset="0"/>
              <a:ea typeface="+mj-ea"/>
              <a:cs typeface="+mj-cs"/>
            </a:endParaRPr>
          </a:p>
        </p:txBody>
      </p:sp>
      <p:pic>
        <p:nvPicPr>
          <p:cNvPr id="1028" name="Picture 4" descr="http://3.bp.blogspot.com/-HmW4zhqHt2g/UH5wcJKvUII/AAAAAAAAEv8/VZTyWQwyBWI/s640/473px-Library_of_Congress,_Rosenwald_4,_Bl._5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6429" y="939791"/>
            <a:ext cx="4507979" cy="5722128"/>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6" descr="data:image/jpeg;base64,/9j/4AAQSkZJRgABAQAAAQABAAD/2wCEAAkGBwgHBgkIBwgKCgkLDRYPDQwMDRsUFRAWIB0iIiAdHx8kKDQsJCYxJx8fLT0tMTU3Ojo6Iys/RD84QzQ5OjcBCgoKDQwNGg8PGjclHyU3Nzc3Nzc3Nzc3Nzc3Nzc3Nzc3Nzc3Nzc3Nzc3Nzc3Nzc3Nzc3Nzc3Nzc3Nzc3Nzc3N//AABEIAGQASwMBIgACEQEDEQH/xAAcAAABBAMBAAAAAAAAAAAAAAAHAgMFBgABBAj/xAA5EAACAQMDAQQHBgUFAQAAAAABAgMABBEFEiExBkFRYRMiMnGBkaEHFCOxweFSktHw8SQzQmKCFf/EABkBAAMBAQEAAAAAAAAAAAAAAAIDBAUBAP/EAB0RAAICAwEBAQAAAAAAAAAAAAABAhEDITESMiL/2gAMAwEAAhEDEQA/ADNkYxSHOa4kvFKcnnwpl7xt3q9POqFikKeaKOt8UxLSxKr4APNcWo6lY2G1b26jhZvZDHk/Ch80EpJ8Mk4qF7Qa0mlQrwGmk9kN0A8TXBq/bnTLVvR2oa5lI80UfEjP0ob6hdajqGoy3s85cbCzMR6pwThR5ChboKy4Wvbef7xi6t43iJ6x+qR9cVc4ZknhSWJtyOoZSO8GgI99IsnqyKSO7ZijJ2KjuU7NWf3xNjsC6jdn1GOV+hoog2TVaK05trNlMSOOQ4BW8UrFImkjgheaZtscalmY9wFUmeRuua3HokCvt3zyZEaE4HHUny5HzoY63rEt3ctdXcpkkfw4wvkO6s7X65PqE5mkYIgGEj7lXPHPjVSmvGlwwPQYx4VHkl6ei7HHxEe1ABlWaNmyB6wNNwSTG2PpWCQ/9mxn5frTAuG6Hn31pJ7iJ/wJTHnkKpPWl9CLb2D0KzvO0MSak0DIIy627ruE5x7PPHHXB64oypCERURQqqAFVRgADuFeera4mtdlwZiJFYFCDhgR35r0NpkslxptpPcLtmkgR3XwYqCabj2BKVdN7cVvintoNNtJAjFXljVh1BYA03gPpMVtqt9v5Wi0D0KOVM8yocHB2jLHHyHzq0YoXdvdWa91KSCMH0NsDGuTwWz6x/T4V3JKoicUbkD/AFZVaUtvZcf8HP61FltjHBz51Mz2l/dMHRPw/wCKQjH15rjk0a9Zs5hP/v8AapbKxmMoRllDDHAzTjW7SFBjZtOee4VZezXY+31TTLwT6nDa6qpH3WB3AVgoyxY+B6cdMZOelVi9knjlkglGHVsOAQcEcHkcH4cV6mjyaJ3s3bQan2psLe4ZfuqPvkZzgFV9Y59+MfEUW9Q7Y6dBvW1D3ci8HYMKD4Enp8cUFezshW5cyRBkYbSWHA/r/irbY6Rc6lC1xJf2ltaRts9JNKF58FXk947q97cFo48cZu2SWrdsb+4DKJ1to/4YPa+Ldx+YqvPfszFtsrZ7zLIM/I4+VT0GjaXE2xI7nUZ8dXBhQee3lyPgKm0sr4oDFpmlxJ3IbFHx/wCi2T8aRLMr2x8cTS/KLbrVw9npN3cRcSRxEofBugPzoOXUyxO0lwcZ6k858qMuuWUmoaPeWkLhJZYiI2boG6jPlkCvPd5LfSGWKaJgUJDZxhSOvPSrMmyPBqzovtdxIfQ+t3ZP9K396lMcUtyuS4yqx8kjzqDjiElwsZkG3lnKnOAOT8a69SnKhgvGMJ7sdw92cVO0UpjbX5kdlOSjdxOaee8gTJ9Dv8Of2qGZmBCoCS3hSlDdXPPhXXRwlEvs7mZQu5dkaqfZ5yT+VEX7PLJLvTJLu7Rt3pSkZJxvA6kY6jPB7uKHXZ7S5NZ1WCyjJVXbMjj/AIIOWb5dPPFHi0t4rO3jtrZBHDGoVUUYCips09eUOxR3ZtIo4k2QRxxhe5VxS1kYDAasORkjhc0khc+0v51LRSNfaFqT2Wji1h/3LslTzgiMe1j5ge4mhNrDRmykIIYjC9eMmiJ9qjqZtNgX/dKSk88BTt/oaGHaKcj0FunCou9gB3/4H1rWm7ZmY9RIW0Ui4JBxgdfjzTV0+7am4nAySfE8mtxsd7Ad4wa55WHrMe+lvoaEGTLcccUuNSe7NMopLZNX37PdER9Vs7u9XOcvFGR4KSG+mR86CclFBxj6dFv7A9lH0fS5Lq8j/wBfdABk74o/4feep+A7qtQb8PK4API91O53QMq5GcgEHFM5/C4GFOMD8qicnJ2yuKSVGZHtFq2rsABgfyimymTShkDG5/5sUIRWPtAu4bvtF6ONs/dYxC3m2Sx+ABHyoca7tlv5Cu8kADgfH9avXbN4R2n1B7Z0bdKobyYKqt9Qark/owDKELjGMeJ7q05S2Z0V+St29sTbu6rtLEpl+SB4jz7q4bu3KKWGGUN3VONK0EofBwfaXFctxNay8gtls7gB05zihvYRG2UKTTIpBO4jgUbLfTHtta+8IqJAhARFHsrsK/37qDMAeFy0S7scgg89aMXZDVRqGmRrJL/qkA9OGG3qTg+B4H0pGe6tD8NcLFncjoRjIPJ86Ski+iycDOBjPd/flTMrxiJ8EHJx18q1vIj4I48alsooWrnJ2DPhgcf3+1VTUe3dnZX01qtnJP6JtpkVuCe/68V0dtNZOk6O6RMguLo7I8e0APab9PefKhN6Ty+lMhD1ti5zrRbrkb1aV/WdmyWPXJ5NKtAZhtLFfNcVlZVciZHb/wDKso7F5PQBnxjc5J/aoK5020kIzFjnqGIrdZS4NuwpJJDEmnwwD8MuPiP6VLdibmVNdgVW9V0ZWHiAufzFZWUU/lnodQR4zvhlyByT0+FN2/I2D1QDgY99arKiLAU9ubua47RXKSsCsJEaADGBjP5mq3uNZWVVHhHP6Z//2Q=="/>
          <p:cNvSpPr>
            <a:spLocks noChangeAspect="1" noChangeArrowheads="1"/>
          </p:cNvSpPr>
          <p:nvPr/>
        </p:nvSpPr>
        <p:spPr bwMode="auto">
          <a:xfrm>
            <a:off x="155575" y="-457200"/>
            <a:ext cx="71437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t-IT"/>
          </a:p>
        </p:txBody>
      </p:sp>
      <p:sp>
        <p:nvSpPr>
          <p:cNvPr id="5" name="Segnaposto numero diapositiva 4"/>
          <p:cNvSpPr>
            <a:spLocks noGrp="1"/>
          </p:cNvSpPr>
          <p:nvPr>
            <p:ph type="sldNum" sz="quarter" idx="12"/>
          </p:nvPr>
        </p:nvSpPr>
        <p:spPr/>
        <p:txBody>
          <a:bodyPr/>
          <a:lstStyle/>
          <a:p>
            <a:fld id="{31003B70-0C27-41C5-BDDC-B296E2F388E3}" type="slidenum">
              <a:rPr lang="en-US" smtClean="0"/>
              <a:pPr/>
              <a:t>12</a:t>
            </a:fld>
            <a:endParaRPr lang="en-US"/>
          </a:p>
        </p:txBody>
      </p:sp>
    </p:spTree>
    <p:extLst>
      <p:ext uri="{BB962C8B-B14F-4D97-AF65-F5344CB8AC3E}">
        <p14:creationId xmlns:p14="http://schemas.microsoft.com/office/powerpoint/2010/main" val="3796952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8"/>
                                        </p:tgtEl>
                                        <p:attrNameLst>
                                          <p:attrName>style.visibility</p:attrName>
                                        </p:attrNameLst>
                                      </p:cBhvr>
                                      <p:to>
                                        <p:strVal val="visible"/>
                                      </p:to>
                                    </p:set>
                                    <p:anim calcmode="lin" valueType="num">
                                      <p:cBhvr additive="base">
                                        <p:cTn id="11" dur="500" fill="hold"/>
                                        <p:tgtEl>
                                          <p:spTgt spid="1028"/>
                                        </p:tgtEl>
                                        <p:attrNameLst>
                                          <p:attrName>ppt_x</p:attrName>
                                        </p:attrNameLst>
                                      </p:cBhvr>
                                      <p:tavLst>
                                        <p:tav tm="0">
                                          <p:val>
                                            <p:strVal val="#ppt_x"/>
                                          </p:val>
                                        </p:tav>
                                        <p:tav tm="100000">
                                          <p:val>
                                            <p:strVal val="#ppt_x"/>
                                          </p:val>
                                        </p:tav>
                                      </p:tavLst>
                                    </p:anim>
                                    <p:anim calcmode="lin" valueType="num">
                                      <p:cBhvr additive="base">
                                        <p:cTn id="12"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251520" y="53752"/>
            <a:ext cx="8435280" cy="1143000"/>
          </a:xfrm>
        </p:spPr>
        <p:txBody>
          <a:bodyPr>
            <a:normAutofit/>
          </a:bodyPr>
          <a:lstStyle/>
          <a:p>
            <a:pPr algn="r"/>
            <a:r>
              <a:rPr lang="it-IT" sz="3600" dirty="0" smtClean="0">
                <a:latin typeface="Comic Sans MS" pitchFamily="66" charset="0"/>
              </a:rPr>
              <a:t>Sviluppare </a:t>
            </a:r>
            <a:r>
              <a:rPr lang="it-IT" sz="3600" dirty="0">
                <a:latin typeface="Comic Sans MS" pitchFamily="66" charset="0"/>
              </a:rPr>
              <a:t>il </a:t>
            </a:r>
            <a:r>
              <a:rPr lang="it-IT" sz="3600" dirty="0" smtClean="0">
                <a:solidFill>
                  <a:srgbClr val="3366FF"/>
                </a:solidFill>
                <a:latin typeface="Comic Sans MS" pitchFamily="66" charset="0"/>
              </a:rPr>
              <a:t>pensiero computazionale</a:t>
            </a:r>
            <a:endParaRPr lang="en-US" sz="3600" dirty="0">
              <a:solidFill>
                <a:srgbClr val="3366FF"/>
              </a:solidFill>
            </a:endParaRPr>
          </a:p>
        </p:txBody>
      </p:sp>
      <p:sp>
        <p:nvSpPr>
          <p:cNvPr id="5" name="CasellaDiTesto 4"/>
          <p:cNvSpPr txBox="1"/>
          <p:nvPr/>
        </p:nvSpPr>
        <p:spPr>
          <a:xfrm>
            <a:off x="3635375" y="1483037"/>
            <a:ext cx="5329238" cy="3170099"/>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defRPr/>
            </a:pPr>
            <a:r>
              <a:rPr lang="it-IT" sz="2000" dirty="0">
                <a:solidFill>
                  <a:schemeClr val="tx1"/>
                </a:solidFill>
                <a:latin typeface="Comic Sans MS" pitchFamily="66" charset="0"/>
              </a:rPr>
              <a:t>“Se è vero che un </a:t>
            </a:r>
            <a:r>
              <a:rPr lang="it-IT" sz="2000" dirty="0">
                <a:solidFill>
                  <a:srgbClr val="FF0000"/>
                </a:solidFill>
                <a:latin typeface="Comic Sans MS" pitchFamily="66" charset="0"/>
              </a:rPr>
              <a:t>problema</a:t>
            </a:r>
            <a:r>
              <a:rPr lang="it-IT" sz="2000" dirty="0">
                <a:solidFill>
                  <a:schemeClr val="tx1"/>
                </a:solidFill>
                <a:latin typeface="Comic Sans MS" pitchFamily="66" charset="0"/>
              </a:rPr>
              <a:t> non si capisce a fondo finché non lo si deve insegnare a qualcuno altro, a maggior ragione nulla </a:t>
            </a:r>
            <a:r>
              <a:rPr lang="it-IT" sz="2000" dirty="0" smtClean="0">
                <a:solidFill>
                  <a:schemeClr val="tx1"/>
                </a:solidFill>
                <a:latin typeface="Comic Sans MS" pitchFamily="66" charset="0"/>
              </a:rPr>
              <a:t>deve essere compreso </a:t>
            </a:r>
            <a:r>
              <a:rPr lang="it-IT" sz="2000" dirty="0">
                <a:solidFill>
                  <a:schemeClr val="tx1"/>
                </a:solidFill>
                <a:latin typeface="Comic Sans MS" pitchFamily="66" charset="0"/>
              </a:rPr>
              <a:t>in modo più approfondito di ciò che si deve insegnare ad </a:t>
            </a:r>
            <a:r>
              <a:rPr lang="it-IT" sz="2000" dirty="0" smtClean="0">
                <a:solidFill>
                  <a:schemeClr val="tx1"/>
                </a:solidFill>
                <a:latin typeface="Comic Sans MS" pitchFamily="66" charset="0"/>
              </a:rPr>
              <a:t>una </a:t>
            </a:r>
            <a:r>
              <a:rPr lang="it-IT" sz="2000" dirty="0">
                <a:solidFill>
                  <a:srgbClr val="FF0000"/>
                </a:solidFill>
                <a:latin typeface="Comic Sans MS" pitchFamily="66" charset="0"/>
              </a:rPr>
              <a:t>macchina</a:t>
            </a:r>
            <a:r>
              <a:rPr lang="it-IT" sz="2000" dirty="0">
                <a:solidFill>
                  <a:schemeClr val="tx1"/>
                </a:solidFill>
                <a:latin typeface="Comic Sans MS" pitchFamily="66" charset="0"/>
              </a:rPr>
              <a:t>, ovvero di ciò che va espresso tramite un </a:t>
            </a:r>
            <a:r>
              <a:rPr lang="it-IT" sz="2000" dirty="0">
                <a:solidFill>
                  <a:srgbClr val="FF0000"/>
                </a:solidFill>
                <a:latin typeface="Comic Sans MS" pitchFamily="66" charset="0"/>
              </a:rPr>
              <a:t>algoritmo</a:t>
            </a:r>
            <a:r>
              <a:rPr lang="it-IT" sz="2000" dirty="0">
                <a:solidFill>
                  <a:schemeClr val="tx1"/>
                </a:solidFill>
                <a:latin typeface="Comic Sans MS" pitchFamily="66" charset="0"/>
              </a:rPr>
              <a:t>." </a:t>
            </a:r>
            <a:br>
              <a:rPr lang="it-IT" sz="2000" dirty="0">
                <a:solidFill>
                  <a:schemeClr val="tx1"/>
                </a:solidFill>
                <a:latin typeface="Comic Sans MS" pitchFamily="66" charset="0"/>
              </a:rPr>
            </a:br>
            <a:r>
              <a:rPr lang="it-IT" sz="2000" dirty="0">
                <a:solidFill>
                  <a:schemeClr val="tx1"/>
                </a:solidFill>
                <a:latin typeface="Comic Sans MS" pitchFamily="66" charset="0"/>
              </a:rPr>
              <a:t/>
            </a:r>
            <a:br>
              <a:rPr lang="it-IT" sz="2000" dirty="0">
                <a:solidFill>
                  <a:schemeClr val="tx1"/>
                </a:solidFill>
                <a:latin typeface="Comic Sans MS" pitchFamily="66" charset="0"/>
              </a:rPr>
            </a:br>
            <a:r>
              <a:rPr lang="it-IT" sz="2000" dirty="0">
                <a:solidFill>
                  <a:schemeClr val="tx1"/>
                </a:solidFill>
                <a:latin typeface="Comic Sans MS" pitchFamily="66" charset="0"/>
              </a:rPr>
              <a:t>Donald </a:t>
            </a:r>
            <a:r>
              <a:rPr lang="it-IT" sz="2000" dirty="0" err="1" smtClean="0">
                <a:solidFill>
                  <a:schemeClr val="tx1"/>
                </a:solidFill>
                <a:latin typeface="Comic Sans MS" pitchFamily="66" charset="0"/>
              </a:rPr>
              <a:t>Knuth</a:t>
            </a:r>
            <a:r>
              <a:rPr lang="it-IT" sz="2000" dirty="0" smtClean="0">
                <a:solidFill>
                  <a:schemeClr val="tx1"/>
                </a:solidFill>
                <a:latin typeface="Comic Sans MS" pitchFamily="66" charset="0"/>
              </a:rPr>
              <a:t>, autore di </a:t>
            </a:r>
            <a:r>
              <a:rPr lang="en-US" sz="2000" i="1" dirty="0">
                <a:solidFill>
                  <a:srgbClr val="FF0000"/>
                </a:solidFill>
                <a:latin typeface="Comic Sans MS" pitchFamily="66" charset="0"/>
              </a:rPr>
              <a:t>The Art of Computer </a:t>
            </a:r>
            <a:r>
              <a:rPr lang="en-US" sz="2000" i="1" dirty="0" smtClean="0">
                <a:solidFill>
                  <a:srgbClr val="FF0000"/>
                </a:solidFill>
                <a:latin typeface="Comic Sans MS" pitchFamily="66" charset="0"/>
              </a:rPr>
              <a:t>Programming</a:t>
            </a:r>
            <a:endParaRPr lang="it-IT" sz="2000" dirty="0">
              <a:solidFill>
                <a:srgbClr val="FF0000"/>
              </a:solidFill>
              <a:latin typeface="Comic Sans MS" pitchFamily="66" charset="0"/>
            </a:endParaRPr>
          </a:p>
        </p:txBody>
      </p:sp>
      <p:pic>
        <p:nvPicPr>
          <p:cNvPr id="6" name="Picture 2" descr="http://calnewport.com/blog/wp-content/uploads/2008/07/knuth.jpg"/>
          <p:cNvPicPr>
            <a:picLocks noChangeAspect="1" noChangeArrowheads="1"/>
          </p:cNvPicPr>
          <p:nvPr/>
        </p:nvPicPr>
        <p:blipFill>
          <a:blip r:embed="rId2" cstate="print"/>
          <a:srcRect/>
          <a:stretch>
            <a:fillRect/>
          </a:stretch>
        </p:blipFill>
        <p:spPr bwMode="auto">
          <a:xfrm>
            <a:off x="71388" y="1441624"/>
            <a:ext cx="3492500" cy="3211512"/>
          </a:xfrm>
          <a:prstGeom prst="rect">
            <a:avLst/>
          </a:prstGeom>
          <a:noFill/>
          <a:ln w="9525">
            <a:noFill/>
            <a:miter lim="800000"/>
            <a:headEnd/>
            <a:tailEnd/>
          </a:ln>
        </p:spPr>
      </p:pic>
      <p:sp>
        <p:nvSpPr>
          <p:cNvPr id="2" name="Segnaposto numero diapositiva 1"/>
          <p:cNvSpPr>
            <a:spLocks noGrp="1"/>
          </p:cNvSpPr>
          <p:nvPr>
            <p:ph type="sldNum" sz="quarter" idx="12"/>
          </p:nvPr>
        </p:nvSpPr>
        <p:spPr/>
        <p:txBody>
          <a:bodyPr/>
          <a:lstStyle/>
          <a:p>
            <a:fld id="{31003B70-0C27-41C5-BDDC-B296E2F388E3}" type="slidenum">
              <a:rPr lang="en-US" smtClean="0"/>
              <a:pPr/>
              <a:t>13</a:t>
            </a:fld>
            <a:endParaRPr lang="en-US"/>
          </a:p>
        </p:txBody>
      </p:sp>
    </p:spTree>
    <p:extLst>
      <p:ext uri="{BB962C8B-B14F-4D97-AF65-F5344CB8AC3E}">
        <p14:creationId xmlns:p14="http://schemas.microsoft.com/office/powerpoint/2010/main" val="55074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274638"/>
            <a:ext cx="8507288" cy="1143000"/>
          </a:xfrm>
        </p:spPr>
        <p:txBody>
          <a:bodyPr>
            <a:noAutofit/>
          </a:bodyPr>
          <a:lstStyle/>
          <a:p>
            <a:r>
              <a:rPr lang="it-IT" sz="3600" dirty="0" smtClean="0">
                <a:latin typeface="Comic Sans MS" pitchFamily="66" charset="0"/>
              </a:rPr>
              <a:t>Sviluppare il ragionamento </a:t>
            </a:r>
            <a:r>
              <a:rPr lang="it-IT" sz="3600" dirty="0" smtClean="0">
                <a:solidFill>
                  <a:srgbClr val="FF0000"/>
                </a:solidFill>
                <a:latin typeface="Comic Sans MS" pitchFamily="66" charset="0"/>
              </a:rPr>
              <a:t>matematico</a:t>
            </a:r>
            <a:endParaRPr lang="it-IT" sz="3600" dirty="0">
              <a:solidFill>
                <a:srgbClr val="FF0000"/>
              </a:solidFill>
              <a:latin typeface="Comic Sans MS" pitchFamily="66" charset="0"/>
            </a:endParaRPr>
          </a:p>
        </p:txBody>
      </p:sp>
      <p:sp>
        <p:nvSpPr>
          <p:cNvPr id="3" name="Segnaposto contenuto 2"/>
          <p:cNvSpPr>
            <a:spLocks noGrp="1"/>
          </p:cNvSpPr>
          <p:nvPr>
            <p:ph idx="1"/>
          </p:nvPr>
        </p:nvSpPr>
        <p:spPr>
          <a:xfrm>
            <a:off x="4716016" y="1600200"/>
            <a:ext cx="3970784" cy="4525963"/>
          </a:xfrm>
        </p:spPr>
        <p:txBody>
          <a:bodyPr>
            <a:normAutofit fontScale="85000" lnSpcReduction="20000"/>
          </a:bodyPr>
          <a:lstStyle/>
          <a:p>
            <a:pPr marL="0" indent="0">
              <a:buNone/>
            </a:pPr>
            <a:r>
              <a:rPr lang="it-IT" dirty="0" smtClean="0">
                <a:latin typeface="Comic Sans MS" pitchFamily="66" charset="0"/>
              </a:rPr>
              <a:t>“Il </a:t>
            </a:r>
            <a:r>
              <a:rPr lang="it-IT" dirty="0">
                <a:latin typeface="Comic Sans MS" pitchFamily="66" charset="0"/>
              </a:rPr>
              <a:t>ragionamento matematico può essere considerato piuttosto schematicamente come l'esercizio di una combinazione di due capacità, che possiamo chiamare </a:t>
            </a:r>
            <a:r>
              <a:rPr lang="it-IT" dirty="0">
                <a:solidFill>
                  <a:srgbClr val="FF0000"/>
                </a:solidFill>
                <a:latin typeface="Comic Sans MS" pitchFamily="66" charset="0"/>
              </a:rPr>
              <a:t>intuizione</a:t>
            </a:r>
            <a:r>
              <a:rPr lang="it-IT" dirty="0">
                <a:latin typeface="Comic Sans MS" pitchFamily="66" charset="0"/>
              </a:rPr>
              <a:t> e </a:t>
            </a:r>
            <a:r>
              <a:rPr lang="it-IT" dirty="0" smtClean="0">
                <a:solidFill>
                  <a:srgbClr val="FF0000"/>
                </a:solidFill>
                <a:latin typeface="Comic Sans MS" pitchFamily="66" charset="0"/>
              </a:rPr>
              <a:t>ingegnosità</a:t>
            </a:r>
            <a:r>
              <a:rPr lang="it-IT" dirty="0" smtClean="0">
                <a:latin typeface="Comic Sans MS" pitchFamily="66" charset="0"/>
              </a:rPr>
              <a:t>.“</a:t>
            </a:r>
          </a:p>
          <a:p>
            <a:pPr marL="0" indent="0">
              <a:buNone/>
            </a:pPr>
            <a:endParaRPr lang="it-IT" dirty="0" smtClean="0">
              <a:latin typeface="Comic Sans MS" pitchFamily="66" charset="0"/>
            </a:endParaRPr>
          </a:p>
          <a:p>
            <a:pPr marL="0" indent="0">
              <a:buNone/>
            </a:pPr>
            <a:r>
              <a:rPr lang="it-IT" dirty="0" smtClean="0">
                <a:latin typeface="Comic Sans MS" pitchFamily="66" charset="0"/>
              </a:rPr>
              <a:t>Alan M. </a:t>
            </a:r>
            <a:r>
              <a:rPr lang="it-IT" dirty="0" err="1" smtClean="0">
                <a:latin typeface="Comic Sans MS" pitchFamily="66" charset="0"/>
              </a:rPr>
              <a:t>Turing</a:t>
            </a:r>
            <a:r>
              <a:rPr lang="it-IT" dirty="0" smtClean="0">
                <a:latin typeface="Comic Sans MS" pitchFamily="66" charset="0"/>
              </a:rPr>
              <a:t> (1912-1954) </a:t>
            </a:r>
            <a:endParaRPr lang="it-IT" dirty="0">
              <a:latin typeface="Comic Sans MS" pitchFamily="66" charset="0"/>
            </a:endParaRPr>
          </a:p>
          <a:p>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14</a:t>
            </a:fld>
            <a:endParaRPr lang="en-US"/>
          </a:p>
        </p:txBody>
      </p:sp>
      <p:pic>
        <p:nvPicPr>
          <p:cNvPr id="4098" name="Picture 2" descr="File:Alan Turing 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700808"/>
            <a:ext cx="3381375" cy="422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2021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Comic Sans MS" pitchFamily="66" charset="0"/>
              </a:rPr>
              <a:t>Problemi ed algoritmi</a:t>
            </a:r>
            <a:endParaRPr lang="it-IT" dirty="0">
              <a:latin typeface="Comic Sans MS" pitchFamily="66" charset="0"/>
            </a:endParaRPr>
          </a:p>
        </p:txBody>
      </p:sp>
      <p:sp>
        <p:nvSpPr>
          <p:cNvPr id="3" name="Segnaposto contenuto 2"/>
          <p:cNvSpPr>
            <a:spLocks noGrp="1"/>
          </p:cNvSpPr>
          <p:nvPr>
            <p:ph idx="1"/>
          </p:nvPr>
        </p:nvSpPr>
        <p:spPr/>
        <p:txBody>
          <a:bodyPr>
            <a:normAutofit fontScale="85000" lnSpcReduction="10000"/>
          </a:bodyPr>
          <a:lstStyle/>
          <a:p>
            <a:pPr marL="0" indent="0">
              <a:buNone/>
            </a:pPr>
            <a:r>
              <a:rPr lang="it-IT" dirty="0">
                <a:latin typeface="Comic Sans MS" pitchFamily="66" charset="0"/>
              </a:rPr>
              <a:t>Per risolvere un </a:t>
            </a:r>
            <a:r>
              <a:rPr lang="it-IT" dirty="0" smtClean="0">
                <a:latin typeface="Comic Sans MS" pitchFamily="66" charset="0"/>
              </a:rPr>
              <a:t>problema </a:t>
            </a:r>
            <a:r>
              <a:rPr lang="it-IT" dirty="0">
                <a:latin typeface="Comic Sans MS" pitchFamily="66" charset="0"/>
              </a:rPr>
              <a:t>(computazionale)</a:t>
            </a:r>
            <a:r>
              <a:rPr lang="it-IT" dirty="0" smtClean="0">
                <a:latin typeface="Comic Sans MS" pitchFamily="66" charset="0"/>
              </a:rPr>
              <a:t>, </a:t>
            </a:r>
            <a:r>
              <a:rPr lang="it-IT" dirty="0">
                <a:latin typeface="Comic Sans MS" pitchFamily="66" charset="0"/>
              </a:rPr>
              <a:t>bisogna quindi </a:t>
            </a:r>
            <a:r>
              <a:rPr lang="it-IT" dirty="0">
                <a:solidFill>
                  <a:srgbClr val="FF0000"/>
                </a:solidFill>
                <a:latin typeface="Comic Sans MS" pitchFamily="66" charset="0"/>
              </a:rPr>
              <a:t>coltivare </a:t>
            </a:r>
            <a:r>
              <a:rPr lang="it-IT" dirty="0">
                <a:latin typeface="Comic Sans MS" pitchFamily="66" charset="0"/>
              </a:rPr>
              <a:t>e</a:t>
            </a:r>
            <a:r>
              <a:rPr lang="it-IT" dirty="0">
                <a:solidFill>
                  <a:srgbClr val="FF0000"/>
                </a:solidFill>
                <a:latin typeface="Comic Sans MS" pitchFamily="66" charset="0"/>
              </a:rPr>
              <a:t> sviluppare</a:t>
            </a:r>
            <a:r>
              <a:rPr lang="it-IT" dirty="0">
                <a:latin typeface="Comic Sans MS" pitchFamily="66" charset="0"/>
              </a:rPr>
              <a:t> l’intuito e l’ingegno del discente attraverso la comprensione iniziale della </a:t>
            </a:r>
            <a:r>
              <a:rPr lang="it-IT" dirty="0">
                <a:solidFill>
                  <a:srgbClr val="FF0000"/>
                </a:solidFill>
                <a:latin typeface="Comic Sans MS" pitchFamily="66" charset="0"/>
              </a:rPr>
              <a:t>natura </a:t>
            </a:r>
            <a:r>
              <a:rPr lang="it-IT" dirty="0">
                <a:latin typeface="Comic Sans MS" pitchFamily="66" charset="0"/>
              </a:rPr>
              <a:t>del problema </a:t>
            </a:r>
            <a:r>
              <a:rPr lang="it-IT" dirty="0" smtClean="0">
                <a:latin typeface="Comic Sans MS" pitchFamily="66" charset="0"/>
              </a:rPr>
              <a:t>stesso </a:t>
            </a:r>
            <a:r>
              <a:rPr lang="it-IT" dirty="0">
                <a:latin typeface="Comic Sans MS" pitchFamily="66" charset="0"/>
              </a:rPr>
              <a:t>(ovvero del suo ‘’nucleo’’ matematico)</a:t>
            </a:r>
            <a:r>
              <a:rPr lang="it-IT" dirty="0" smtClean="0">
                <a:latin typeface="Comic Sans MS" pitchFamily="66" charset="0"/>
              </a:rPr>
              <a:t>, </a:t>
            </a:r>
            <a:r>
              <a:rPr lang="it-IT" dirty="0">
                <a:latin typeface="Comic Sans MS" pitchFamily="66" charset="0"/>
              </a:rPr>
              <a:t>seguita poi dalla progettazione di un’</a:t>
            </a:r>
            <a:r>
              <a:rPr lang="it-IT" dirty="0">
                <a:solidFill>
                  <a:srgbClr val="FF0000"/>
                </a:solidFill>
                <a:latin typeface="Comic Sans MS" pitchFamily="66" charset="0"/>
              </a:rPr>
              <a:t>appropriata procedura di risoluzione </a:t>
            </a:r>
            <a:r>
              <a:rPr lang="it-IT" dirty="0" smtClean="0">
                <a:solidFill>
                  <a:srgbClr val="FF0000"/>
                </a:solidFill>
                <a:latin typeface="Comic Sans MS" pitchFamily="66" charset="0"/>
              </a:rPr>
              <a:t>algoritmica</a:t>
            </a:r>
            <a:r>
              <a:rPr lang="it-IT" dirty="0" smtClean="0">
                <a:latin typeface="Comic Sans MS" pitchFamily="66" charset="0"/>
              </a:rPr>
              <a:t> (se possibile!), ovvero </a:t>
            </a:r>
            <a:r>
              <a:rPr lang="it-IT" dirty="0">
                <a:latin typeface="Comic Sans MS" pitchFamily="66" charset="0"/>
              </a:rPr>
              <a:t>una sequenza di istruzioni formali che possono essere tradotte in un linguaggio intellegibile al computer (</a:t>
            </a:r>
            <a:r>
              <a:rPr lang="it-IT" dirty="0">
                <a:solidFill>
                  <a:srgbClr val="FF0000"/>
                </a:solidFill>
                <a:latin typeface="Comic Sans MS" pitchFamily="66" charset="0"/>
              </a:rPr>
              <a:t>programma</a:t>
            </a:r>
            <a:r>
              <a:rPr lang="it-IT" dirty="0">
                <a:latin typeface="Comic Sans MS" pitchFamily="66" charset="0"/>
              </a:rPr>
              <a:t>), il tutto concluso da una meticolosa verifica della </a:t>
            </a:r>
            <a:r>
              <a:rPr lang="it-IT" dirty="0">
                <a:solidFill>
                  <a:srgbClr val="FF0000"/>
                </a:solidFill>
                <a:latin typeface="Comic Sans MS" pitchFamily="66" charset="0"/>
              </a:rPr>
              <a:t>correttezza</a:t>
            </a:r>
            <a:r>
              <a:rPr lang="it-IT" dirty="0">
                <a:latin typeface="Comic Sans MS" pitchFamily="66" charset="0"/>
              </a:rPr>
              <a:t> del risultato  </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15</a:t>
            </a:fld>
            <a:endParaRPr lang="en-US"/>
          </a:p>
        </p:txBody>
      </p:sp>
    </p:spTree>
    <p:extLst>
      <p:ext uri="{BB962C8B-B14F-4D97-AF65-F5344CB8AC3E}">
        <p14:creationId xmlns:p14="http://schemas.microsoft.com/office/powerpoint/2010/main" val="41517734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9392"/>
            <a:ext cx="8229600" cy="1143000"/>
          </a:xfrm>
        </p:spPr>
        <p:txBody>
          <a:bodyPr/>
          <a:lstStyle/>
          <a:p>
            <a:r>
              <a:rPr lang="it-IT" dirty="0" smtClean="0">
                <a:latin typeface="Comic Sans MS" pitchFamily="66" charset="0"/>
              </a:rPr>
              <a:t>Gli obiettivi di questo corso</a:t>
            </a:r>
            <a:endParaRPr lang="it-IT" dirty="0">
              <a:latin typeface="Comic Sans MS" pitchFamily="66" charset="0"/>
            </a:endParaRPr>
          </a:p>
        </p:txBody>
      </p:sp>
      <p:sp>
        <p:nvSpPr>
          <p:cNvPr id="3" name="Segnaposto contenuto 2"/>
          <p:cNvSpPr>
            <a:spLocks noGrp="1"/>
          </p:cNvSpPr>
          <p:nvPr>
            <p:ph idx="1"/>
          </p:nvPr>
        </p:nvSpPr>
        <p:spPr>
          <a:xfrm>
            <a:off x="457200" y="980728"/>
            <a:ext cx="8435280" cy="5328592"/>
          </a:xfrm>
        </p:spPr>
        <p:txBody>
          <a:bodyPr>
            <a:normAutofit fontScale="85000" lnSpcReduction="20000"/>
          </a:bodyPr>
          <a:lstStyle/>
          <a:p>
            <a:pPr marL="0" indent="0">
              <a:buNone/>
            </a:pPr>
            <a:r>
              <a:rPr lang="it-IT" sz="2800" dirty="0" smtClean="0">
                <a:latin typeface="Comic Sans MS" pitchFamily="66" charset="0"/>
              </a:rPr>
              <a:t>Tutto ciò premesso, ci concentreremo quindi sull’anima </a:t>
            </a:r>
            <a:r>
              <a:rPr lang="it-IT" sz="2800" dirty="0" smtClean="0">
                <a:solidFill>
                  <a:srgbClr val="FF0000"/>
                </a:solidFill>
                <a:latin typeface="Comic Sans MS" pitchFamily="66" charset="0"/>
              </a:rPr>
              <a:t>algoritmica</a:t>
            </a:r>
            <a:r>
              <a:rPr lang="it-IT" sz="2800" dirty="0" smtClean="0">
                <a:latin typeface="Comic Sans MS" pitchFamily="66" charset="0"/>
              </a:rPr>
              <a:t> dell’informatica, o più propriamente sulla </a:t>
            </a:r>
            <a:r>
              <a:rPr lang="it-IT" sz="2800" dirty="0" smtClean="0">
                <a:solidFill>
                  <a:srgbClr val="FF0000"/>
                </a:solidFill>
                <a:latin typeface="Comic Sans MS" pitchFamily="66" charset="0"/>
              </a:rPr>
              <a:t>teoria della computabilità</a:t>
            </a:r>
            <a:r>
              <a:rPr lang="it-IT" sz="2800" dirty="0" smtClean="0">
                <a:latin typeface="Comic Sans MS" pitchFamily="66" charset="0"/>
              </a:rPr>
              <a:t>, che a sua volta può essere suddivisa in due grandi filoni: </a:t>
            </a:r>
          </a:p>
          <a:p>
            <a:r>
              <a:rPr lang="it-IT" sz="2400" dirty="0" smtClean="0">
                <a:latin typeface="Comic Sans MS" pitchFamily="66" charset="0"/>
              </a:rPr>
              <a:t>La </a:t>
            </a:r>
            <a:r>
              <a:rPr lang="it-IT" sz="2400" dirty="0" smtClean="0">
                <a:solidFill>
                  <a:srgbClr val="FF0000"/>
                </a:solidFill>
                <a:latin typeface="Comic Sans MS" pitchFamily="66" charset="0"/>
              </a:rPr>
              <a:t>teoria della calcolabilità</a:t>
            </a:r>
            <a:r>
              <a:rPr lang="it-IT" sz="2400" dirty="0">
                <a:latin typeface="Comic Sans MS" pitchFamily="66" charset="0"/>
              </a:rPr>
              <a:t>, </a:t>
            </a:r>
            <a:r>
              <a:rPr lang="it-IT" sz="2400" dirty="0" smtClean="0">
                <a:latin typeface="Comic Sans MS" pitchFamily="66" charset="0"/>
              </a:rPr>
              <a:t>ovvero lo studio della </a:t>
            </a:r>
            <a:r>
              <a:rPr lang="it-IT" sz="2400" dirty="0" smtClean="0">
                <a:solidFill>
                  <a:srgbClr val="FF0000"/>
                </a:solidFill>
                <a:latin typeface="Comic Sans MS" pitchFamily="66" charset="0"/>
              </a:rPr>
              <a:t>(</a:t>
            </a:r>
            <a:r>
              <a:rPr lang="it-IT" sz="2400" dirty="0" err="1" smtClean="0">
                <a:solidFill>
                  <a:srgbClr val="FF0000"/>
                </a:solidFill>
                <a:latin typeface="Comic Sans MS" pitchFamily="66" charset="0"/>
              </a:rPr>
              <a:t>ir</a:t>
            </a:r>
            <a:r>
              <a:rPr lang="it-IT" sz="2400" dirty="0" smtClean="0">
                <a:solidFill>
                  <a:srgbClr val="FF0000"/>
                </a:solidFill>
                <a:latin typeface="Comic Sans MS" pitchFamily="66" charset="0"/>
              </a:rPr>
              <a:t>)risolubilità </a:t>
            </a:r>
            <a:r>
              <a:rPr lang="it-IT" sz="2400" dirty="0" smtClean="0">
                <a:latin typeface="Comic Sans MS" pitchFamily="66" charset="0"/>
              </a:rPr>
              <a:t>dei problemi computazionali  mediante </a:t>
            </a:r>
            <a:r>
              <a:rPr lang="it-IT" sz="2400" dirty="0">
                <a:latin typeface="Comic Sans MS" pitchFamily="66" charset="0"/>
              </a:rPr>
              <a:t>un procedimento </a:t>
            </a:r>
            <a:r>
              <a:rPr lang="it-IT" sz="2400" dirty="0" smtClean="0">
                <a:latin typeface="Comic Sans MS" pitchFamily="66" charset="0"/>
              </a:rPr>
              <a:t>di calcolo (algoritmo)</a:t>
            </a:r>
          </a:p>
          <a:p>
            <a:r>
              <a:rPr lang="it-IT" sz="2400" dirty="0" smtClean="0">
                <a:latin typeface="Comic Sans MS" pitchFamily="66" charset="0"/>
              </a:rPr>
              <a:t>La </a:t>
            </a:r>
            <a:r>
              <a:rPr lang="it-IT" sz="2400" dirty="0" smtClean="0">
                <a:solidFill>
                  <a:srgbClr val="FF0000"/>
                </a:solidFill>
                <a:latin typeface="Comic Sans MS" pitchFamily="66" charset="0"/>
              </a:rPr>
              <a:t>teoria degli algoritmi e della complessità computazionale</a:t>
            </a:r>
            <a:r>
              <a:rPr lang="it-IT" sz="2400" dirty="0" smtClean="0">
                <a:latin typeface="Comic Sans MS" pitchFamily="66" charset="0"/>
              </a:rPr>
              <a:t>, ovvero </a:t>
            </a:r>
            <a:r>
              <a:rPr lang="it-IT" sz="2400" dirty="0">
                <a:latin typeface="Comic Sans MS" pitchFamily="66" charset="0"/>
              </a:rPr>
              <a:t>lo studio </a:t>
            </a:r>
            <a:r>
              <a:rPr lang="it-IT" sz="2400" dirty="0" smtClean="0">
                <a:latin typeface="Comic Sans MS" pitchFamily="66" charset="0"/>
              </a:rPr>
              <a:t>delle </a:t>
            </a:r>
            <a:r>
              <a:rPr lang="it-IT" sz="2400" dirty="0">
                <a:latin typeface="Comic Sans MS" pitchFamily="66" charset="0"/>
              </a:rPr>
              <a:t>risorse </a:t>
            </a:r>
            <a:r>
              <a:rPr lang="it-IT" sz="2400" dirty="0" smtClean="0">
                <a:latin typeface="Comic Sans MS" pitchFamily="66" charset="0"/>
              </a:rPr>
              <a:t>di calcolo </a:t>
            </a:r>
            <a:r>
              <a:rPr lang="it-IT" sz="2400" dirty="0">
                <a:latin typeface="Comic Sans MS" pitchFamily="66" charset="0"/>
              </a:rPr>
              <a:t>(principalmente tempo di </a:t>
            </a:r>
            <a:r>
              <a:rPr lang="it-IT" sz="2400" dirty="0" smtClean="0">
                <a:latin typeface="Comic Sans MS" pitchFamily="66" charset="0"/>
              </a:rPr>
              <a:t>esecuzione e spazio di memoria utilizzato) </a:t>
            </a:r>
            <a:r>
              <a:rPr lang="it-IT" sz="2400" dirty="0" smtClean="0">
                <a:solidFill>
                  <a:srgbClr val="FF0000"/>
                </a:solidFill>
                <a:latin typeface="Comic Sans MS" pitchFamily="66" charset="0"/>
              </a:rPr>
              <a:t>necessarie e sufficienti</a:t>
            </a:r>
            <a:r>
              <a:rPr lang="it-IT" sz="2400" dirty="0" smtClean="0">
                <a:latin typeface="Comic Sans MS" pitchFamily="66" charset="0"/>
              </a:rPr>
              <a:t> ad un </a:t>
            </a:r>
            <a:r>
              <a:rPr lang="it-IT" sz="2400" dirty="0" smtClean="0">
                <a:solidFill>
                  <a:srgbClr val="3366FF"/>
                </a:solidFill>
                <a:latin typeface="Comic Sans MS" pitchFamily="66" charset="0"/>
              </a:rPr>
              <a:t>algoritmo (esatto, approssimato, randomizzato) </a:t>
            </a:r>
            <a:r>
              <a:rPr lang="it-IT" sz="2400" dirty="0" smtClean="0">
                <a:latin typeface="Comic Sans MS" pitchFamily="66" charset="0"/>
              </a:rPr>
              <a:t>per risolvere </a:t>
            </a:r>
            <a:r>
              <a:rPr lang="it-IT" sz="2400" dirty="0">
                <a:latin typeface="Comic Sans MS" pitchFamily="66" charset="0"/>
              </a:rPr>
              <a:t>un </a:t>
            </a:r>
            <a:r>
              <a:rPr lang="it-IT" sz="2400" dirty="0" smtClean="0">
                <a:latin typeface="Comic Sans MS" pitchFamily="66" charset="0"/>
              </a:rPr>
              <a:t>problema computazionale</a:t>
            </a:r>
          </a:p>
          <a:p>
            <a:endParaRPr lang="it-IT" sz="2400" dirty="0" smtClean="0">
              <a:latin typeface="Comic Sans MS" pitchFamily="66" charset="0"/>
            </a:endParaRPr>
          </a:p>
          <a:p>
            <a:pPr marL="0" indent="0">
              <a:buNone/>
            </a:pPr>
            <a:r>
              <a:rPr lang="it-IT" sz="2800" dirty="0" smtClean="0">
                <a:latin typeface="Comic Sans MS" pitchFamily="66" charset="0"/>
              </a:rPr>
              <a:t>Il tutto verrà illustrato cercando di utilizzare un </a:t>
            </a:r>
            <a:r>
              <a:rPr lang="it-IT" sz="2800" dirty="0" smtClean="0">
                <a:solidFill>
                  <a:srgbClr val="FF0000"/>
                </a:solidFill>
                <a:latin typeface="Comic Sans MS" pitchFamily="66" charset="0"/>
              </a:rPr>
              <a:t>linguaggio rigoroso ma senza eccedere nel formalismo</a:t>
            </a:r>
            <a:r>
              <a:rPr lang="it-IT" sz="2800" dirty="0" smtClean="0">
                <a:latin typeface="Comic Sans MS" pitchFamily="66" charset="0"/>
              </a:rPr>
              <a:t>, con l’obiettivo quindi di fornire </a:t>
            </a:r>
            <a:r>
              <a:rPr lang="it-IT" sz="2800" dirty="0" smtClean="0">
                <a:solidFill>
                  <a:srgbClr val="FF0000"/>
                </a:solidFill>
                <a:latin typeface="Comic Sans MS" pitchFamily="66" charset="0"/>
              </a:rPr>
              <a:t>delle idee e del materiale </a:t>
            </a:r>
            <a:r>
              <a:rPr lang="it-IT" sz="2800" dirty="0" smtClean="0">
                <a:latin typeface="Comic Sans MS" pitchFamily="66" charset="0"/>
              </a:rPr>
              <a:t>da riutilizzare </a:t>
            </a:r>
            <a:r>
              <a:rPr lang="it-IT" sz="2800" dirty="0">
                <a:latin typeface="Comic Sans MS" pitchFamily="66" charset="0"/>
              </a:rPr>
              <a:t>in classe </a:t>
            </a:r>
            <a:r>
              <a:rPr lang="it-IT" sz="2800" dirty="0" smtClean="0">
                <a:latin typeface="Comic Sans MS" pitchFamily="66" charset="0"/>
              </a:rPr>
              <a:t>(opportunamente adattato alle esigenze di ciascuno, ovviamente!)</a:t>
            </a:r>
          </a:p>
          <a:p>
            <a:pPr marL="0" indent="0">
              <a:buNone/>
            </a:pPr>
            <a:endParaRPr lang="it-IT" dirty="0">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16</a:t>
            </a:fld>
            <a:endParaRPr lang="en-US"/>
          </a:p>
        </p:txBody>
      </p:sp>
    </p:spTree>
    <p:extLst>
      <p:ext uri="{BB962C8B-B14F-4D97-AF65-F5344CB8AC3E}">
        <p14:creationId xmlns:p14="http://schemas.microsoft.com/office/powerpoint/2010/main" val="43366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latin typeface="Comic Sans MS" pitchFamily="66" charset="0"/>
              </a:rPr>
              <a:t>I </a:t>
            </a:r>
            <a:r>
              <a:rPr lang="en-US" dirty="0" err="1" smtClean="0">
                <a:latin typeface="Comic Sans MS" pitchFamily="66" charset="0"/>
              </a:rPr>
              <a:t>temi</a:t>
            </a:r>
            <a:r>
              <a:rPr lang="en-US" dirty="0" smtClean="0">
                <a:latin typeface="Comic Sans MS" pitchFamily="66" charset="0"/>
              </a:rPr>
              <a:t> </a:t>
            </a:r>
            <a:r>
              <a:rPr lang="en-US" dirty="0" err="1" smtClean="0">
                <a:latin typeface="Comic Sans MS" pitchFamily="66" charset="0"/>
              </a:rPr>
              <a:t>delle</a:t>
            </a:r>
            <a:r>
              <a:rPr lang="en-US" dirty="0" smtClean="0">
                <a:latin typeface="Comic Sans MS" pitchFamily="66" charset="0"/>
              </a:rPr>
              <a:t> </a:t>
            </a:r>
            <a:r>
              <a:rPr lang="en-US" dirty="0" smtClean="0">
                <a:latin typeface="Comic Sans MS" pitchFamily="66" charset="0"/>
              </a:rPr>
              <a:t>prime </a:t>
            </a:r>
            <a:r>
              <a:rPr lang="en-US" dirty="0" err="1" smtClean="0">
                <a:latin typeface="Comic Sans MS" pitchFamily="66" charset="0"/>
              </a:rPr>
              <a:t>tre</a:t>
            </a:r>
            <a:r>
              <a:rPr lang="en-US" dirty="0" smtClean="0">
                <a:latin typeface="Comic Sans MS" pitchFamily="66" charset="0"/>
              </a:rPr>
              <a:t> </a:t>
            </a:r>
            <a:r>
              <a:rPr lang="en-US" dirty="0" err="1" smtClean="0">
                <a:latin typeface="Comic Sans MS" pitchFamily="66" charset="0"/>
              </a:rPr>
              <a:t>lezioni</a:t>
            </a:r>
            <a:endParaRPr lang="en-US" dirty="0">
              <a:latin typeface="Comic Sans MS" pitchFamily="66" charset="0"/>
            </a:endParaRPr>
          </a:p>
        </p:txBody>
      </p:sp>
      <p:sp>
        <p:nvSpPr>
          <p:cNvPr id="3" name="Segnaposto contenuto 2"/>
          <p:cNvSpPr>
            <a:spLocks noGrp="1"/>
          </p:cNvSpPr>
          <p:nvPr>
            <p:ph idx="1"/>
          </p:nvPr>
        </p:nvSpPr>
        <p:spPr>
          <a:xfrm>
            <a:off x="457200" y="1927373"/>
            <a:ext cx="8229600" cy="4525963"/>
          </a:xfrm>
        </p:spPr>
        <p:txBody>
          <a:bodyPr>
            <a:normAutofit/>
          </a:bodyPr>
          <a:lstStyle/>
          <a:p>
            <a:r>
              <a:rPr lang="en-US" sz="2800" dirty="0" err="1" smtClean="0">
                <a:solidFill>
                  <a:srgbClr val="3366FF"/>
                </a:solidFill>
                <a:latin typeface="Comic Sans MS" pitchFamily="66" charset="0"/>
              </a:rPr>
              <a:t>Che</a:t>
            </a:r>
            <a:r>
              <a:rPr lang="en-US" sz="2800" dirty="0" smtClean="0">
                <a:solidFill>
                  <a:srgbClr val="3366FF"/>
                </a:solidFill>
                <a:latin typeface="Comic Sans MS" pitchFamily="66" charset="0"/>
              </a:rPr>
              <a:t> </a:t>
            </a:r>
            <a:r>
              <a:rPr lang="en-US" sz="2800" dirty="0" err="1" smtClean="0">
                <a:solidFill>
                  <a:srgbClr val="3366FF"/>
                </a:solidFill>
                <a:latin typeface="Comic Sans MS" pitchFamily="66" charset="0"/>
              </a:rPr>
              <a:t>cos’è</a:t>
            </a:r>
            <a:r>
              <a:rPr lang="en-US" sz="2800" dirty="0" smtClean="0">
                <a:solidFill>
                  <a:srgbClr val="3366FF"/>
                </a:solidFill>
                <a:latin typeface="Comic Sans MS" pitchFamily="66" charset="0"/>
              </a:rPr>
              <a:t> un </a:t>
            </a:r>
            <a:r>
              <a:rPr lang="en-US" sz="2800" dirty="0" err="1" smtClean="0">
                <a:solidFill>
                  <a:srgbClr val="3366FF"/>
                </a:solidFill>
                <a:latin typeface="Comic Sans MS" pitchFamily="66" charset="0"/>
              </a:rPr>
              <a:t>algoritmo</a:t>
            </a:r>
            <a:r>
              <a:rPr lang="en-US" sz="2800" dirty="0" smtClean="0">
                <a:latin typeface="Comic Sans MS" pitchFamily="66" charset="0"/>
              </a:rPr>
              <a:t>?</a:t>
            </a:r>
          </a:p>
          <a:p>
            <a:r>
              <a:rPr lang="en-US" sz="2800" dirty="0" err="1" smtClean="0">
                <a:solidFill>
                  <a:srgbClr val="3366FF"/>
                </a:solidFill>
                <a:latin typeface="Comic Sans MS" pitchFamily="66" charset="0"/>
              </a:rPr>
              <a:t>Posso</a:t>
            </a:r>
            <a:r>
              <a:rPr lang="en-US" sz="2800" dirty="0" smtClean="0">
                <a:solidFill>
                  <a:srgbClr val="3366FF"/>
                </a:solidFill>
                <a:latin typeface="Comic Sans MS" pitchFamily="66" charset="0"/>
              </a:rPr>
              <a:t> </a:t>
            </a:r>
            <a:r>
              <a:rPr lang="en-US" sz="2800" dirty="0" err="1" smtClean="0">
                <a:solidFill>
                  <a:srgbClr val="3366FF"/>
                </a:solidFill>
                <a:latin typeface="Comic Sans MS" pitchFamily="66" charset="0"/>
              </a:rPr>
              <a:t>sempre</a:t>
            </a:r>
            <a:r>
              <a:rPr lang="en-US" sz="2800" dirty="0" smtClean="0">
                <a:solidFill>
                  <a:srgbClr val="3366FF"/>
                </a:solidFill>
                <a:latin typeface="Comic Sans MS" pitchFamily="66" charset="0"/>
              </a:rPr>
              <a:t> </a:t>
            </a:r>
            <a:r>
              <a:rPr lang="en-US" sz="2800" dirty="0" err="1" smtClean="0">
                <a:solidFill>
                  <a:srgbClr val="3366FF"/>
                </a:solidFill>
                <a:latin typeface="Comic Sans MS" pitchFamily="66" charset="0"/>
              </a:rPr>
              <a:t>risolvere</a:t>
            </a:r>
            <a:r>
              <a:rPr lang="en-US" sz="2800" dirty="0" smtClean="0">
                <a:solidFill>
                  <a:srgbClr val="3366FF"/>
                </a:solidFill>
                <a:latin typeface="Comic Sans MS" pitchFamily="66" charset="0"/>
              </a:rPr>
              <a:t> (</a:t>
            </a:r>
            <a:r>
              <a:rPr lang="en-US" sz="2800" dirty="0" err="1" smtClean="0">
                <a:solidFill>
                  <a:srgbClr val="3366FF"/>
                </a:solidFill>
                <a:latin typeface="Comic Sans MS" pitchFamily="66" charset="0"/>
              </a:rPr>
              <a:t>algoritmicamente</a:t>
            </a:r>
            <a:r>
              <a:rPr lang="en-US" sz="2800" dirty="0" smtClean="0">
                <a:solidFill>
                  <a:srgbClr val="3366FF"/>
                </a:solidFill>
                <a:latin typeface="Comic Sans MS" pitchFamily="66" charset="0"/>
              </a:rPr>
              <a:t>) </a:t>
            </a:r>
            <a:r>
              <a:rPr lang="en-US" sz="2800" dirty="0" smtClean="0">
                <a:latin typeface="Comic Sans MS" pitchFamily="66" charset="0"/>
              </a:rPr>
              <a:t>un </a:t>
            </a:r>
            <a:r>
              <a:rPr lang="en-US" sz="2800" dirty="0" err="1" smtClean="0">
                <a:latin typeface="Comic Sans MS" pitchFamily="66" charset="0"/>
              </a:rPr>
              <a:t>dato</a:t>
            </a:r>
            <a:r>
              <a:rPr lang="en-US" sz="2800" dirty="0" smtClean="0">
                <a:latin typeface="Comic Sans MS" pitchFamily="66" charset="0"/>
              </a:rPr>
              <a:t> </a:t>
            </a:r>
            <a:r>
              <a:rPr lang="en-US" sz="2800" dirty="0" err="1" smtClean="0">
                <a:latin typeface="Comic Sans MS" pitchFamily="66" charset="0"/>
              </a:rPr>
              <a:t>problema</a:t>
            </a:r>
            <a:r>
              <a:rPr lang="en-US" sz="2800" dirty="0" smtClean="0">
                <a:latin typeface="Comic Sans MS" pitchFamily="66" charset="0"/>
              </a:rPr>
              <a:t>? </a:t>
            </a:r>
          </a:p>
          <a:p>
            <a:r>
              <a:rPr lang="en-US" sz="2800" dirty="0" err="1" smtClean="0">
                <a:solidFill>
                  <a:srgbClr val="3366FF"/>
                </a:solidFill>
                <a:latin typeface="Comic Sans MS" pitchFamily="66" charset="0"/>
              </a:rPr>
              <a:t>Quanto</a:t>
            </a:r>
            <a:r>
              <a:rPr lang="en-US" sz="2800" dirty="0" smtClean="0">
                <a:solidFill>
                  <a:srgbClr val="3366FF"/>
                </a:solidFill>
                <a:latin typeface="Comic Sans MS" pitchFamily="66" charset="0"/>
              </a:rPr>
              <a:t> </a:t>
            </a:r>
            <a:r>
              <a:rPr lang="en-US" sz="2800" dirty="0" err="1" smtClean="0">
                <a:solidFill>
                  <a:srgbClr val="3366FF"/>
                </a:solidFill>
                <a:latin typeface="Comic Sans MS" pitchFamily="66" charset="0"/>
              </a:rPr>
              <a:t>velocemente</a:t>
            </a:r>
            <a:r>
              <a:rPr lang="en-US" sz="2800" dirty="0" smtClean="0">
                <a:solidFill>
                  <a:srgbClr val="3366FF"/>
                </a:solidFill>
                <a:latin typeface="Comic Sans MS" pitchFamily="66" charset="0"/>
              </a:rPr>
              <a:t>? </a:t>
            </a:r>
            <a:r>
              <a:rPr lang="en-US" sz="2800" dirty="0" err="1" smtClean="0">
                <a:latin typeface="Comic Sans MS" pitchFamily="66" charset="0"/>
              </a:rPr>
              <a:t>Caratterizzazioni</a:t>
            </a:r>
            <a:r>
              <a:rPr lang="en-US" sz="2800" dirty="0" smtClean="0">
                <a:latin typeface="Comic Sans MS" pitchFamily="66" charset="0"/>
              </a:rPr>
              <a:t> </a:t>
            </a:r>
            <a:r>
              <a:rPr lang="en-US" sz="2800" dirty="0" err="1" smtClean="0">
                <a:latin typeface="Comic Sans MS" pitchFamily="66" charset="0"/>
              </a:rPr>
              <a:t>dei</a:t>
            </a:r>
            <a:r>
              <a:rPr lang="en-US" sz="2800" dirty="0" smtClean="0">
                <a:latin typeface="Comic Sans MS" pitchFamily="66" charset="0"/>
              </a:rPr>
              <a:t> </a:t>
            </a:r>
            <a:r>
              <a:rPr lang="en-US" sz="2800" dirty="0" err="1" smtClean="0">
                <a:latin typeface="Comic Sans MS" pitchFamily="66" charset="0"/>
              </a:rPr>
              <a:t>problemi</a:t>
            </a:r>
            <a:r>
              <a:rPr lang="en-US" sz="2800" dirty="0" smtClean="0">
                <a:latin typeface="Comic Sans MS" pitchFamily="66" charset="0"/>
              </a:rPr>
              <a:t> in </a:t>
            </a:r>
            <a:r>
              <a:rPr lang="en-US" sz="2800" dirty="0" err="1" smtClean="0">
                <a:latin typeface="Comic Sans MS" pitchFamily="66" charset="0"/>
              </a:rPr>
              <a:t>funzione</a:t>
            </a:r>
            <a:r>
              <a:rPr lang="en-US" sz="2800" dirty="0" smtClean="0">
                <a:latin typeface="Comic Sans MS" pitchFamily="66" charset="0"/>
              </a:rPr>
              <a:t> </a:t>
            </a:r>
            <a:r>
              <a:rPr lang="en-US" sz="2800" dirty="0" err="1" smtClean="0">
                <a:latin typeface="Comic Sans MS" pitchFamily="66" charset="0"/>
              </a:rPr>
              <a:t>della</a:t>
            </a:r>
            <a:r>
              <a:rPr lang="en-US" sz="2800" dirty="0" smtClean="0">
                <a:latin typeface="Comic Sans MS" pitchFamily="66" charset="0"/>
              </a:rPr>
              <a:t> </a:t>
            </a:r>
            <a:r>
              <a:rPr lang="en-US" sz="2800" dirty="0" err="1" smtClean="0">
                <a:latin typeface="Comic Sans MS" pitchFamily="66" charset="0"/>
              </a:rPr>
              <a:t>loro</a:t>
            </a:r>
            <a:r>
              <a:rPr lang="en-US" sz="2800" dirty="0" smtClean="0">
                <a:latin typeface="Comic Sans MS" pitchFamily="66" charset="0"/>
              </a:rPr>
              <a:t> “</a:t>
            </a:r>
            <a:r>
              <a:rPr lang="en-US" sz="2800" dirty="0" err="1" smtClean="0">
                <a:latin typeface="Comic Sans MS" pitchFamily="66" charset="0"/>
              </a:rPr>
              <a:t>difficoltà</a:t>
            </a:r>
            <a:r>
              <a:rPr lang="en-US" sz="2800" dirty="0" smtClean="0">
                <a:latin typeface="Comic Sans MS" pitchFamily="66" charset="0"/>
              </a:rPr>
              <a:t>” </a:t>
            </a:r>
            <a:r>
              <a:rPr lang="en-US" sz="2800" dirty="0" err="1" smtClean="0">
                <a:latin typeface="Comic Sans MS" pitchFamily="66" charset="0"/>
              </a:rPr>
              <a:t>computazionale</a:t>
            </a:r>
            <a:r>
              <a:rPr lang="en-US" sz="2800" dirty="0" smtClean="0">
                <a:latin typeface="Comic Sans MS" pitchFamily="66" charset="0"/>
              </a:rPr>
              <a:t>: le </a:t>
            </a:r>
            <a:r>
              <a:rPr lang="en-US" sz="2800" dirty="0" err="1" smtClean="0">
                <a:solidFill>
                  <a:srgbClr val="3366FF"/>
                </a:solidFill>
                <a:latin typeface="Comic Sans MS" pitchFamily="66" charset="0"/>
              </a:rPr>
              <a:t>classi</a:t>
            </a:r>
            <a:r>
              <a:rPr lang="en-US" sz="2800" dirty="0" smtClean="0">
                <a:solidFill>
                  <a:srgbClr val="3366FF"/>
                </a:solidFill>
                <a:latin typeface="Comic Sans MS" pitchFamily="66" charset="0"/>
              </a:rPr>
              <a:t> di </a:t>
            </a:r>
            <a:r>
              <a:rPr lang="en-US" sz="2800" dirty="0" err="1" smtClean="0">
                <a:solidFill>
                  <a:srgbClr val="3366FF"/>
                </a:solidFill>
                <a:latin typeface="Comic Sans MS" pitchFamily="66" charset="0"/>
              </a:rPr>
              <a:t>complessità</a:t>
            </a:r>
            <a:endParaRPr lang="en-US" sz="2400" dirty="0" smtClean="0">
              <a:solidFill>
                <a:srgbClr val="3366FF"/>
              </a:solidFill>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ChangeArrowheads="1"/>
          </p:cNvSpPr>
          <p:nvPr/>
        </p:nvSpPr>
        <p:spPr bwMode="auto">
          <a:xfrm>
            <a:off x="395288" y="1952873"/>
            <a:ext cx="8353425" cy="1908175"/>
          </a:xfrm>
          <a:prstGeom prst="rect">
            <a:avLst/>
          </a:prstGeom>
          <a:solidFill>
            <a:srgbClr val="FFFF99"/>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nchor="ctr"/>
          <a:lstStyle/>
          <a:p>
            <a:endParaRPr lang="it-IT"/>
          </a:p>
        </p:txBody>
      </p:sp>
      <p:sp>
        <p:nvSpPr>
          <p:cNvPr id="12293" name="Rectangle 3"/>
          <p:cNvSpPr>
            <a:spLocks noGrp="1" noChangeArrowheads="1"/>
          </p:cNvSpPr>
          <p:nvPr>
            <p:ph type="body" idx="1"/>
          </p:nvPr>
        </p:nvSpPr>
        <p:spPr>
          <a:xfrm>
            <a:off x="468313" y="1997323"/>
            <a:ext cx="8280400" cy="1792288"/>
          </a:xfrm>
        </p:spPr>
        <p:txBody>
          <a:bodyPr/>
          <a:lstStyle/>
          <a:p>
            <a:pPr marL="0" indent="0" eaLnBrk="1" hangingPunct="1">
              <a:lnSpc>
                <a:spcPct val="90000"/>
              </a:lnSpc>
              <a:buFontTx/>
              <a:buNone/>
            </a:pPr>
            <a:r>
              <a:rPr lang="it-IT" altLang="it-IT" sz="2400" i="1" dirty="0" smtClean="0">
                <a:solidFill>
                  <a:schemeClr val="tx1"/>
                </a:solidFill>
                <a:latin typeface="Comic Sans MS" pitchFamily="66" charset="0"/>
              </a:rPr>
              <a:t>Procedimento effettivo, </a:t>
            </a:r>
            <a:r>
              <a:rPr lang="it-IT" altLang="it-IT" sz="2400" dirty="0" smtClean="0">
                <a:solidFill>
                  <a:schemeClr val="tx1"/>
                </a:solidFill>
                <a:latin typeface="Comic Sans MS" pitchFamily="66" charset="0"/>
              </a:rPr>
              <a:t>che cioè consente di risolvere un </a:t>
            </a:r>
            <a:r>
              <a:rPr lang="it-IT" altLang="it-IT" sz="2400" i="1" dirty="0" smtClean="0">
                <a:solidFill>
                  <a:schemeClr val="tx1"/>
                </a:solidFill>
                <a:latin typeface="Comic Sans MS" pitchFamily="66" charset="0"/>
              </a:rPr>
              <a:t>problema </a:t>
            </a:r>
            <a:r>
              <a:rPr lang="it-IT" altLang="it-IT" sz="2400" dirty="0" smtClean="0">
                <a:solidFill>
                  <a:schemeClr val="tx1"/>
                </a:solidFill>
                <a:latin typeface="Comic Sans MS" pitchFamily="66" charset="0"/>
              </a:rPr>
              <a:t>(ovvero di</a:t>
            </a:r>
            <a:r>
              <a:rPr lang="it-IT" altLang="it-IT" sz="2400" i="1" dirty="0" smtClean="0">
                <a:solidFill>
                  <a:schemeClr val="tx1"/>
                </a:solidFill>
                <a:latin typeface="Comic Sans MS" pitchFamily="66" charset="0"/>
              </a:rPr>
              <a:t> ottenere</a:t>
            </a:r>
            <a:r>
              <a:rPr lang="it-IT" altLang="it-IT" sz="2400" dirty="0" smtClean="0">
                <a:solidFill>
                  <a:schemeClr val="tx1"/>
                </a:solidFill>
                <a:latin typeface="Comic Sans MS" pitchFamily="66" charset="0"/>
              </a:rPr>
              <a:t> una </a:t>
            </a:r>
            <a:r>
              <a:rPr lang="it-IT" altLang="it-IT" sz="2400" i="1" dirty="0" smtClean="0">
                <a:solidFill>
                  <a:schemeClr val="tx1"/>
                </a:solidFill>
                <a:latin typeface="Comic Sans MS" pitchFamily="66" charset="0"/>
              </a:rPr>
              <a:t>risposta</a:t>
            </a:r>
            <a:r>
              <a:rPr lang="it-IT" altLang="it-IT" sz="2400" dirty="0" smtClean="0">
                <a:solidFill>
                  <a:schemeClr val="tx1"/>
                </a:solidFill>
                <a:latin typeface="Comic Sans MS" pitchFamily="66" charset="0"/>
              </a:rPr>
              <a:t> ad un determinato </a:t>
            </a:r>
            <a:r>
              <a:rPr lang="it-IT" altLang="it-IT" sz="2400" i="1" dirty="0" smtClean="0">
                <a:solidFill>
                  <a:schemeClr val="tx1"/>
                </a:solidFill>
                <a:latin typeface="Comic Sans MS" pitchFamily="66" charset="0"/>
              </a:rPr>
              <a:t>quesito</a:t>
            </a:r>
            <a:r>
              <a:rPr lang="it-IT" altLang="it-IT" sz="2400" dirty="0" smtClean="0">
                <a:solidFill>
                  <a:schemeClr val="tx1"/>
                </a:solidFill>
                <a:latin typeface="Comic Sans MS" pitchFamily="66" charset="0"/>
              </a:rPr>
              <a:t>) eseguendo, in un determinato ordine, un insieme </a:t>
            </a:r>
            <a:r>
              <a:rPr lang="it-IT" altLang="it-IT" sz="2400" b="1" dirty="0" smtClean="0">
                <a:solidFill>
                  <a:schemeClr val="tx1"/>
                </a:solidFill>
                <a:latin typeface="Comic Sans MS" pitchFamily="66" charset="0"/>
              </a:rPr>
              <a:t>finito</a:t>
            </a:r>
            <a:r>
              <a:rPr lang="it-IT" altLang="it-IT" sz="2400" dirty="0" smtClean="0">
                <a:solidFill>
                  <a:schemeClr val="tx1"/>
                </a:solidFill>
                <a:latin typeface="Comic Sans MS" pitchFamily="66" charset="0"/>
              </a:rPr>
              <a:t> di </a:t>
            </a:r>
            <a:r>
              <a:rPr lang="it-IT" altLang="it-IT" sz="2400" i="1" dirty="0" smtClean="0">
                <a:solidFill>
                  <a:schemeClr val="tx1"/>
                </a:solidFill>
                <a:latin typeface="Comic Sans MS" pitchFamily="66" charset="0"/>
              </a:rPr>
              <a:t>passi semplici</a:t>
            </a:r>
            <a:r>
              <a:rPr lang="it-IT" altLang="it-IT" sz="2400" dirty="0" smtClean="0">
                <a:solidFill>
                  <a:schemeClr val="tx1"/>
                </a:solidFill>
                <a:latin typeface="Comic Sans MS" pitchFamily="66" charset="0"/>
              </a:rPr>
              <a:t> </a:t>
            </a:r>
            <a:r>
              <a:rPr lang="it-IT" altLang="it-IT" sz="2400" dirty="0" smtClean="0">
                <a:solidFill>
                  <a:schemeClr val="accent2"/>
                </a:solidFill>
                <a:latin typeface="Comic Sans MS" pitchFamily="66" charset="0"/>
              </a:rPr>
              <a:t>(</a:t>
            </a:r>
            <a:r>
              <a:rPr lang="it-IT" altLang="it-IT" sz="2400" b="1" dirty="0" smtClean="0">
                <a:solidFill>
                  <a:schemeClr val="accent2"/>
                </a:solidFill>
                <a:latin typeface="Comic Sans MS" pitchFamily="66" charset="0"/>
              </a:rPr>
              <a:t>azioni</a:t>
            </a:r>
            <a:r>
              <a:rPr lang="it-IT" altLang="it-IT" sz="2400" dirty="0" smtClean="0">
                <a:solidFill>
                  <a:schemeClr val="accent2"/>
                </a:solidFill>
                <a:latin typeface="Comic Sans MS" pitchFamily="66" charset="0"/>
              </a:rPr>
              <a:t>),</a:t>
            </a:r>
            <a:r>
              <a:rPr lang="it-IT" altLang="it-IT" sz="2400" dirty="0" smtClean="0">
                <a:solidFill>
                  <a:schemeClr val="tx1"/>
                </a:solidFill>
                <a:latin typeface="Comic Sans MS" pitchFamily="66" charset="0"/>
              </a:rPr>
              <a:t> scelti tra un insieme (solitamente) finito di possibili azioni.</a:t>
            </a:r>
            <a:endParaRPr lang="it-IT" altLang="it-IT" sz="2000" dirty="0" smtClean="0">
              <a:solidFill>
                <a:schemeClr val="tx1"/>
              </a:solidFill>
              <a:latin typeface="Comic Sans MS" pitchFamily="66" charset="0"/>
            </a:endParaRPr>
          </a:p>
        </p:txBody>
      </p:sp>
      <p:sp>
        <p:nvSpPr>
          <p:cNvPr id="12294" name="Rectangle 4"/>
          <p:cNvSpPr>
            <a:spLocks noChangeArrowheads="1"/>
          </p:cNvSpPr>
          <p:nvPr/>
        </p:nvSpPr>
        <p:spPr bwMode="black">
          <a:xfrm>
            <a:off x="0" y="5334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r" eaLnBrk="1" hangingPunct="1">
              <a:spcBef>
                <a:spcPct val="20000"/>
              </a:spcBef>
            </a:pPr>
            <a:r>
              <a:rPr lang="it-IT" altLang="it-IT" sz="4000" dirty="0">
                <a:latin typeface="Comic Sans MS" pitchFamily="66" charset="0"/>
              </a:rPr>
              <a:t>Definizione (necessariamente informale) di algoritmo</a:t>
            </a:r>
          </a:p>
        </p:txBody>
      </p:sp>
      <p:sp>
        <p:nvSpPr>
          <p:cNvPr id="2" name="Segnaposto numero diapositiva 1"/>
          <p:cNvSpPr>
            <a:spLocks noGrp="1"/>
          </p:cNvSpPr>
          <p:nvPr>
            <p:ph type="sldNum" sz="quarter" idx="12"/>
          </p:nvPr>
        </p:nvSpPr>
        <p:spPr/>
        <p:txBody>
          <a:bodyPr/>
          <a:lstStyle/>
          <a:p>
            <a:fld id="{31003B70-0C27-41C5-BDDC-B296E2F388E3}" type="slidenum">
              <a:rPr lang="en-US" smtClean="0"/>
              <a:pPr/>
              <a:t>18</a:t>
            </a:fld>
            <a:endParaRPr lang="en-US"/>
          </a:p>
        </p:txBody>
      </p:sp>
      <p:sp>
        <p:nvSpPr>
          <p:cNvPr id="3" name="Rettangolo 2"/>
          <p:cNvSpPr/>
          <p:nvPr/>
        </p:nvSpPr>
        <p:spPr>
          <a:xfrm>
            <a:off x="611560" y="4388272"/>
            <a:ext cx="7848872" cy="1649682"/>
          </a:xfrm>
          <a:prstGeom prst="rect">
            <a:avLst/>
          </a:prstGeom>
        </p:spPr>
        <p:txBody>
          <a:bodyPr wrap="square">
            <a:spAutoFit/>
          </a:bodyPr>
          <a:lstStyle/>
          <a:p>
            <a:pPr>
              <a:lnSpc>
                <a:spcPct val="110000"/>
              </a:lnSpc>
            </a:pPr>
            <a:r>
              <a:rPr lang="it-IT" altLang="it-IT" sz="2000" dirty="0"/>
              <a:t>Algoritmo </a:t>
            </a:r>
            <a:r>
              <a:rPr lang="it-IT" altLang="it-IT" sz="2000" dirty="0">
                <a:cs typeface="Times New Roman" pitchFamily="18" charset="0"/>
              </a:rPr>
              <a:t>≠ </a:t>
            </a:r>
            <a:r>
              <a:rPr lang="it-IT" altLang="it-IT" sz="2000" dirty="0">
                <a:solidFill>
                  <a:srgbClr val="C00000"/>
                </a:solidFill>
              </a:rPr>
              <a:t>Programma</a:t>
            </a:r>
            <a:r>
              <a:rPr lang="it-IT" altLang="it-IT" dirty="0"/>
              <a:t>: un algoritmo è </a:t>
            </a:r>
            <a:r>
              <a:rPr lang="it-IT" altLang="it-IT" dirty="0">
                <a:solidFill>
                  <a:srgbClr val="C00000"/>
                </a:solidFill>
              </a:rPr>
              <a:t>l’essenza computazionale di un programma</a:t>
            </a:r>
            <a:r>
              <a:rPr lang="it-IT" altLang="it-IT" dirty="0"/>
              <a:t>, </a:t>
            </a:r>
            <a:r>
              <a:rPr lang="it-IT" altLang="it-IT" dirty="0" smtClean="0"/>
              <a:t>ovvero della sua codifica in </a:t>
            </a:r>
            <a:r>
              <a:rPr lang="it-IT" altLang="it-IT" dirty="0"/>
              <a:t>un certo linguaggio di </a:t>
            </a:r>
            <a:r>
              <a:rPr lang="it-IT" altLang="it-IT" dirty="0" smtClean="0"/>
              <a:t>programmazione, in </a:t>
            </a:r>
            <a:r>
              <a:rPr lang="it-IT" altLang="it-IT" dirty="0"/>
              <a:t>quanto fornisce una procedura risolutiva depurata da dettagli riguardanti il linguaggio di </a:t>
            </a:r>
            <a:r>
              <a:rPr lang="it-IT" altLang="it-IT" dirty="0" smtClean="0"/>
              <a:t>programmazione stesso, </a:t>
            </a:r>
            <a:r>
              <a:rPr lang="it-IT" altLang="it-IT" dirty="0"/>
              <a:t>l’ambiente di sviluppo, il sistema operativo</a:t>
            </a:r>
          </a:p>
        </p:txBody>
      </p:sp>
    </p:spTree>
    <p:extLst>
      <p:ext uri="{BB962C8B-B14F-4D97-AF65-F5344CB8AC3E}">
        <p14:creationId xmlns:p14="http://schemas.microsoft.com/office/powerpoint/2010/main" val="326018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normAutofit fontScale="90000"/>
          </a:bodyPr>
          <a:lstStyle/>
          <a:p>
            <a:pPr algn="r" eaLnBrk="1" hangingPunct="1"/>
            <a:r>
              <a:rPr lang="en-US" dirty="0" err="1" smtClean="0">
                <a:latin typeface="Comic Sans MS" pitchFamily="66" charset="0"/>
              </a:rPr>
              <a:t>Etimologia</a:t>
            </a:r>
            <a:r>
              <a:rPr lang="en-US" dirty="0" smtClean="0">
                <a:latin typeface="Comic Sans MS" pitchFamily="66" charset="0"/>
              </a:rPr>
              <a:t> </a:t>
            </a:r>
            <a:r>
              <a:rPr lang="en-US" dirty="0" err="1" smtClean="0">
                <a:latin typeface="Comic Sans MS" pitchFamily="66" charset="0"/>
              </a:rPr>
              <a:t>della</a:t>
            </a:r>
            <a:r>
              <a:rPr lang="en-US" dirty="0" smtClean="0">
                <a:latin typeface="Comic Sans MS" pitchFamily="66" charset="0"/>
              </a:rPr>
              <a:t> </a:t>
            </a:r>
            <a:r>
              <a:rPr lang="en-US" dirty="0" err="1" smtClean="0">
                <a:latin typeface="Comic Sans MS" pitchFamily="66" charset="0"/>
              </a:rPr>
              <a:t>parola</a:t>
            </a:r>
            <a:r>
              <a:rPr lang="en-US" dirty="0" smtClean="0">
                <a:latin typeface="Comic Sans MS" pitchFamily="66" charset="0"/>
              </a:rPr>
              <a:t> </a:t>
            </a:r>
            <a:r>
              <a:rPr lang="en-US" dirty="0" err="1" smtClean="0">
                <a:solidFill>
                  <a:schemeClr val="accent1"/>
                </a:solidFill>
                <a:latin typeface="Comic Sans MS" pitchFamily="66" charset="0"/>
              </a:rPr>
              <a:t>algoritmo</a:t>
            </a:r>
            <a:endParaRPr lang="en-US" dirty="0" smtClean="0">
              <a:solidFill>
                <a:schemeClr val="accent1"/>
              </a:solidFill>
              <a:latin typeface="Comic Sans MS" pitchFamily="66" charset="0"/>
            </a:endParaRPr>
          </a:p>
        </p:txBody>
      </p:sp>
      <p:sp>
        <p:nvSpPr>
          <p:cNvPr id="11269" name="Rectangle 3"/>
          <p:cNvSpPr>
            <a:spLocks noGrp="1" noChangeArrowheads="1"/>
          </p:cNvSpPr>
          <p:nvPr>
            <p:ph type="body" idx="1"/>
          </p:nvPr>
        </p:nvSpPr>
        <p:spPr/>
        <p:txBody>
          <a:bodyPr/>
          <a:lstStyle/>
          <a:p>
            <a:pPr marL="0" indent="0" eaLnBrk="1" hangingPunct="1">
              <a:buFontTx/>
              <a:buNone/>
            </a:pPr>
            <a:r>
              <a:rPr lang="en-US" dirty="0" smtClean="0">
                <a:latin typeface="Comic Sans MS" pitchFamily="66" charset="0"/>
              </a:rPr>
              <a:t>Il </a:t>
            </a:r>
            <a:r>
              <a:rPr lang="en-US" dirty="0" err="1" smtClean="0">
                <a:latin typeface="Comic Sans MS" pitchFamily="66" charset="0"/>
              </a:rPr>
              <a:t>termine</a:t>
            </a:r>
            <a:r>
              <a:rPr lang="en-US" dirty="0" smtClean="0">
                <a:latin typeface="Comic Sans MS" pitchFamily="66" charset="0"/>
              </a:rPr>
              <a:t> </a:t>
            </a:r>
            <a:r>
              <a:rPr lang="en-US" i="1" dirty="0" err="1" smtClean="0">
                <a:solidFill>
                  <a:srgbClr val="3366FF"/>
                </a:solidFill>
                <a:latin typeface="Comic Sans MS" pitchFamily="66" charset="0"/>
              </a:rPr>
              <a:t>Algoritmo</a:t>
            </a:r>
            <a:r>
              <a:rPr lang="en-US" dirty="0" smtClean="0">
                <a:solidFill>
                  <a:srgbClr val="3366FF"/>
                </a:solidFill>
                <a:latin typeface="Comic Sans MS" pitchFamily="66" charset="0"/>
              </a:rPr>
              <a:t> </a:t>
            </a:r>
            <a:r>
              <a:rPr lang="en-US" dirty="0" err="1" smtClean="0">
                <a:latin typeface="Comic Sans MS" pitchFamily="66" charset="0"/>
              </a:rPr>
              <a:t>deriva</a:t>
            </a:r>
            <a:r>
              <a:rPr lang="en-US" dirty="0" smtClean="0">
                <a:latin typeface="Comic Sans MS" pitchFamily="66" charset="0"/>
              </a:rPr>
              <a:t> da </a:t>
            </a:r>
            <a:r>
              <a:rPr lang="en-US" i="1" dirty="0" err="1" smtClean="0">
                <a:solidFill>
                  <a:srgbClr val="3366FF"/>
                </a:solidFill>
                <a:latin typeface="Comic Sans MS" pitchFamily="66" charset="0"/>
              </a:rPr>
              <a:t>Algorismus</a:t>
            </a:r>
            <a:r>
              <a:rPr lang="en-US" dirty="0" smtClean="0">
                <a:latin typeface="Comic Sans MS" pitchFamily="66" charset="0"/>
              </a:rPr>
              <a:t>, </a:t>
            </a:r>
            <a:r>
              <a:rPr lang="en-US" dirty="0" err="1" smtClean="0">
                <a:latin typeface="Comic Sans MS" pitchFamily="66" charset="0"/>
              </a:rPr>
              <a:t>traslitterazione</a:t>
            </a:r>
            <a:r>
              <a:rPr lang="en-US" dirty="0" smtClean="0">
                <a:latin typeface="Comic Sans MS" pitchFamily="66" charset="0"/>
              </a:rPr>
              <a:t> </a:t>
            </a:r>
            <a:r>
              <a:rPr lang="en-US" dirty="0" err="1" smtClean="0">
                <a:latin typeface="Comic Sans MS" pitchFamily="66" charset="0"/>
              </a:rPr>
              <a:t>latina</a:t>
            </a:r>
            <a:r>
              <a:rPr lang="en-US" dirty="0" smtClean="0">
                <a:latin typeface="Comic Sans MS" pitchFamily="66" charset="0"/>
              </a:rPr>
              <a:t> del </a:t>
            </a:r>
            <a:r>
              <a:rPr lang="en-US" dirty="0" err="1" smtClean="0">
                <a:latin typeface="Comic Sans MS" pitchFamily="66" charset="0"/>
              </a:rPr>
              <a:t>nome</a:t>
            </a:r>
            <a:r>
              <a:rPr lang="en-US" dirty="0" smtClean="0">
                <a:latin typeface="Comic Sans MS" pitchFamily="66" charset="0"/>
              </a:rPr>
              <a:t> di un </a:t>
            </a:r>
            <a:r>
              <a:rPr lang="en-US" dirty="0" err="1" smtClean="0">
                <a:latin typeface="Comic Sans MS" pitchFamily="66" charset="0"/>
              </a:rPr>
              <a:t>matematico</a:t>
            </a:r>
            <a:r>
              <a:rPr lang="en-US" dirty="0" smtClean="0">
                <a:latin typeface="Comic Sans MS" pitchFamily="66" charset="0"/>
              </a:rPr>
              <a:t> </a:t>
            </a:r>
            <a:r>
              <a:rPr lang="en-US" dirty="0" err="1" smtClean="0">
                <a:latin typeface="Comic Sans MS" pitchFamily="66" charset="0"/>
              </a:rPr>
              <a:t>persiano</a:t>
            </a:r>
            <a:r>
              <a:rPr lang="en-US" dirty="0" smtClean="0">
                <a:latin typeface="Comic Sans MS" pitchFamily="66" charset="0"/>
              </a:rPr>
              <a:t> del IX </a:t>
            </a:r>
            <a:r>
              <a:rPr lang="en-US" dirty="0" err="1" smtClean="0">
                <a:latin typeface="Comic Sans MS" pitchFamily="66" charset="0"/>
              </a:rPr>
              <a:t>secolo</a:t>
            </a:r>
            <a:r>
              <a:rPr lang="en-US" dirty="0" smtClean="0">
                <a:latin typeface="Comic Sans MS" pitchFamily="66" charset="0"/>
              </a:rPr>
              <a:t>, </a:t>
            </a:r>
            <a:r>
              <a:rPr lang="en-US" dirty="0" smtClean="0">
                <a:solidFill>
                  <a:srgbClr val="3366FF"/>
                </a:solidFill>
                <a:latin typeface="Comic Sans MS" pitchFamily="66" charset="0"/>
              </a:rPr>
              <a:t>Muhammad al-Khwarizmi</a:t>
            </a:r>
            <a:r>
              <a:rPr lang="en-US" dirty="0" smtClean="0">
                <a:latin typeface="Comic Sans MS" pitchFamily="66" charset="0"/>
              </a:rPr>
              <a:t>, </a:t>
            </a:r>
            <a:r>
              <a:rPr lang="en-US" dirty="0" err="1" smtClean="0">
                <a:latin typeface="Comic Sans MS" pitchFamily="66" charset="0"/>
              </a:rPr>
              <a:t>che</a:t>
            </a:r>
            <a:r>
              <a:rPr lang="en-US" dirty="0" smtClean="0">
                <a:latin typeface="Comic Sans MS" pitchFamily="66" charset="0"/>
              </a:rPr>
              <a:t> ne </a:t>
            </a:r>
            <a:r>
              <a:rPr lang="en-US" dirty="0" err="1" smtClean="0">
                <a:latin typeface="Comic Sans MS" pitchFamily="66" charset="0"/>
              </a:rPr>
              <a:t>descrisse</a:t>
            </a:r>
            <a:r>
              <a:rPr lang="en-US" dirty="0" smtClean="0">
                <a:latin typeface="Comic Sans MS" pitchFamily="66" charset="0"/>
              </a:rPr>
              <a:t> </a:t>
            </a:r>
            <a:r>
              <a:rPr lang="en-US" dirty="0" err="1" smtClean="0">
                <a:latin typeface="Comic Sans MS" pitchFamily="66" charset="0"/>
              </a:rPr>
              <a:t>il</a:t>
            </a:r>
            <a:r>
              <a:rPr lang="en-US" dirty="0" smtClean="0">
                <a:latin typeface="Comic Sans MS" pitchFamily="66" charset="0"/>
              </a:rPr>
              <a:t> </a:t>
            </a:r>
            <a:r>
              <a:rPr lang="en-US" dirty="0" err="1" smtClean="0">
                <a:latin typeface="Comic Sans MS" pitchFamily="66" charset="0"/>
              </a:rPr>
              <a:t>concetto</a:t>
            </a:r>
            <a:r>
              <a:rPr lang="en-US" dirty="0" smtClean="0">
                <a:latin typeface="Comic Sans MS" pitchFamily="66" charset="0"/>
              </a:rPr>
              <a:t> </a:t>
            </a:r>
            <a:r>
              <a:rPr lang="en-US" dirty="0" err="1" smtClean="0">
                <a:latin typeface="Comic Sans MS" pitchFamily="66" charset="0"/>
              </a:rPr>
              <a:t>applicato</a:t>
            </a:r>
            <a:r>
              <a:rPr lang="en-US" dirty="0" smtClean="0">
                <a:latin typeface="Comic Sans MS" pitchFamily="66" charset="0"/>
              </a:rPr>
              <a:t> </a:t>
            </a:r>
            <a:r>
              <a:rPr lang="en-US" dirty="0" err="1" smtClean="0">
                <a:latin typeface="Comic Sans MS" pitchFamily="66" charset="0"/>
              </a:rPr>
              <a:t>alle</a:t>
            </a:r>
            <a:r>
              <a:rPr lang="en-US" dirty="0" smtClean="0">
                <a:latin typeface="Comic Sans MS" pitchFamily="66" charset="0"/>
              </a:rPr>
              <a:t> procedure per </a:t>
            </a:r>
            <a:r>
              <a:rPr lang="en-US" dirty="0" err="1" smtClean="0">
                <a:latin typeface="Comic Sans MS" pitchFamily="66" charset="0"/>
              </a:rPr>
              <a:t>eseguire</a:t>
            </a:r>
            <a:r>
              <a:rPr lang="en-US" dirty="0" smtClean="0">
                <a:latin typeface="Comic Sans MS" pitchFamily="66" charset="0"/>
              </a:rPr>
              <a:t> </a:t>
            </a:r>
            <a:r>
              <a:rPr lang="en-US" dirty="0" err="1" smtClean="0">
                <a:latin typeface="Comic Sans MS" pitchFamily="66" charset="0"/>
              </a:rPr>
              <a:t>alcuni</a:t>
            </a:r>
            <a:r>
              <a:rPr lang="en-US" dirty="0" smtClean="0">
                <a:latin typeface="Comic Sans MS" pitchFamily="66" charset="0"/>
              </a:rPr>
              <a:t> </a:t>
            </a:r>
            <a:r>
              <a:rPr lang="en-US" dirty="0" err="1" smtClean="0">
                <a:latin typeface="Comic Sans MS" pitchFamily="66" charset="0"/>
              </a:rPr>
              <a:t>calcoli</a:t>
            </a:r>
            <a:r>
              <a:rPr lang="en-US" dirty="0" smtClean="0">
                <a:latin typeface="Comic Sans MS" pitchFamily="66" charset="0"/>
              </a:rPr>
              <a:t> </a:t>
            </a:r>
            <a:r>
              <a:rPr lang="en-US" dirty="0" err="1" smtClean="0">
                <a:latin typeface="Comic Sans MS" pitchFamily="66" charset="0"/>
              </a:rPr>
              <a:t>matematici</a:t>
            </a:r>
            <a:endParaRPr lang="en-US" i="1" dirty="0" smtClean="0">
              <a:latin typeface="Comic Sans MS" pitchFamily="66" charset="0"/>
            </a:endParaRPr>
          </a:p>
        </p:txBody>
      </p:sp>
      <p:sp>
        <p:nvSpPr>
          <p:cNvPr id="2" name="Segnaposto numero diapositiva 1"/>
          <p:cNvSpPr>
            <a:spLocks noGrp="1"/>
          </p:cNvSpPr>
          <p:nvPr>
            <p:ph type="sldNum" sz="quarter" idx="12"/>
          </p:nvPr>
        </p:nvSpPr>
        <p:spPr/>
        <p:txBody>
          <a:bodyPr/>
          <a:lstStyle/>
          <a:p>
            <a:fld id="{31003B70-0C27-41C5-BDDC-B296E2F388E3}" type="slidenum">
              <a:rPr lang="en-US" smtClean="0"/>
              <a:pPr/>
              <a:t>19</a:t>
            </a:fld>
            <a:endParaRPr lang="en-US"/>
          </a:p>
        </p:txBody>
      </p:sp>
    </p:spTree>
    <p:extLst>
      <p:ext uri="{BB962C8B-B14F-4D97-AF65-F5344CB8AC3E}">
        <p14:creationId xmlns:p14="http://schemas.microsoft.com/office/powerpoint/2010/main" val="3117589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lstStyle/>
          <a:p>
            <a:r>
              <a:rPr lang="it-IT" dirty="0" smtClean="0"/>
              <a:t>Struttura del corso</a:t>
            </a:r>
            <a:endParaRPr lang="it-IT" dirty="0"/>
          </a:p>
        </p:txBody>
      </p:sp>
      <p:sp>
        <p:nvSpPr>
          <p:cNvPr id="3" name="Segnaposto contenuto 2"/>
          <p:cNvSpPr>
            <a:spLocks noGrp="1"/>
          </p:cNvSpPr>
          <p:nvPr>
            <p:ph idx="1"/>
          </p:nvPr>
        </p:nvSpPr>
        <p:spPr>
          <a:xfrm>
            <a:off x="457200" y="1196752"/>
            <a:ext cx="8229600" cy="4525963"/>
          </a:xfrm>
        </p:spPr>
        <p:txBody>
          <a:bodyPr>
            <a:noAutofit/>
          </a:bodyPr>
          <a:lstStyle/>
          <a:p>
            <a:pPr lvl="0"/>
            <a:r>
              <a:rPr lang="it-IT" sz="1600" dirty="0" smtClean="0">
                <a:solidFill>
                  <a:srgbClr val="FF0000"/>
                </a:solidFill>
              </a:rPr>
              <a:t>Martedì 24/03/2015: </a:t>
            </a:r>
            <a:r>
              <a:rPr lang="it-IT" sz="1600" dirty="0" smtClean="0"/>
              <a:t>Informatica </a:t>
            </a:r>
            <a:r>
              <a:rPr lang="it-IT" sz="1600" i="1" dirty="0"/>
              <a:t>versus</a:t>
            </a:r>
            <a:r>
              <a:rPr lang="it-IT" sz="1600" dirty="0"/>
              <a:t> Scienze della Computazione. Introduzione alla teoria della calcolabilità. Problemi indecidibili: il problema dell’arresto. </a:t>
            </a:r>
          </a:p>
          <a:p>
            <a:pPr lvl="0"/>
            <a:r>
              <a:rPr lang="it-IT" sz="1600" dirty="0">
                <a:solidFill>
                  <a:srgbClr val="FF0000"/>
                </a:solidFill>
              </a:rPr>
              <a:t>Martedì </a:t>
            </a:r>
            <a:r>
              <a:rPr lang="it-IT" sz="1600" dirty="0" smtClean="0">
                <a:solidFill>
                  <a:srgbClr val="FF0000"/>
                </a:solidFill>
              </a:rPr>
              <a:t>31/03/2015</a:t>
            </a:r>
            <a:r>
              <a:rPr lang="it-IT" sz="1600" dirty="0">
                <a:solidFill>
                  <a:srgbClr val="FF0000"/>
                </a:solidFill>
              </a:rPr>
              <a:t>: </a:t>
            </a:r>
            <a:r>
              <a:rPr lang="it-IT" sz="1600" dirty="0"/>
              <a:t>Modelli di calcolo: macchina di </a:t>
            </a:r>
            <a:r>
              <a:rPr lang="it-IT" sz="1600" dirty="0" err="1"/>
              <a:t>Turing</a:t>
            </a:r>
            <a:r>
              <a:rPr lang="it-IT" sz="1600" dirty="0"/>
              <a:t> e RAM. La notazione asintotica “big O”. Classi di complessità computazionale dei problemi: la classe P</a:t>
            </a:r>
            <a:r>
              <a:rPr lang="it-IT" sz="1600" dirty="0" smtClean="0"/>
              <a:t>.</a:t>
            </a:r>
            <a:endParaRPr lang="it-IT" sz="1600" dirty="0"/>
          </a:p>
          <a:p>
            <a:pPr lvl="0"/>
            <a:r>
              <a:rPr lang="it-IT" sz="1600" dirty="0" smtClean="0">
                <a:solidFill>
                  <a:srgbClr val="FF0000"/>
                </a:solidFill>
              </a:rPr>
              <a:t>Mercoledì 01/04/2015</a:t>
            </a:r>
            <a:r>
              <a:rPr lang="it-IT" sz="1600" dirty="0">
                <a:solidFill>
                  <a:srgbClr val="FF0000"/>
                </a:solidFill>
              </a:rPr>
              <a:t>: </a:t>
            </a:r>
            <a:r>
              <a:rPr lang="it-IT" sz="1600" dirty="0"/>
              <a:t>La classe EXPTIME. Il problema della SODDISFACIBILITÀ. La classe NP. I problemi NP-completi. La congettura P</a:t>
            </a:r>
            <a:r>
              <a:rPr lang="it-IT" sz="1600" dirty="0">
                <a:sym typeface="Symbol"/>
              </a:rPr>
              <a:t></a:t>
            </a:r>
            <a:r>
              <a:rPr lang="it-IT" sz="1600" dirty="0"/>
              <a:t>NP</a:t>
            </a:r>
            <a:r>
              <a:rPr lang="it-IT" sz="1600" dirty="0" smtClean="0"/>
              <a:t>.</a:t>
            </a:r>
            <a:r>
              <a:rPr lang="it-IT" sz="1600" dirty="0" smtClean="0"/>
              <a:t> </a:t>
            </a:r>
            <a:endParaRPr lang="it-IT" sz="1600" dirty="0"/>
          </a:p>
          <a:p>
            <a:pPr lvl="0"/>
            <a:r>
              <a:rPr lang="it-IT" sz="1600" dirty="0">
                <a:solidFill>
                  <a:srgbClr val="FF0000"/>
                </a:solidFill>
              </a:rPr>
              <a:t>Mercoledì </a:t>
            </a:r>
            <a:r>
              <a:rPr lang="it-IT" sz="1600" dirty="0" smtClean="0">
                <a:solidFill>
                  <a:srgbClr val="FF0000"/>
                </a:solidFill>
              </a:rPr>
              <a:t>08/04/2015</a:t>
            </a:r>
            <a:r>
              <a:rPr lang="it-IT" sz="1600" dirty="0">
                <a:solidFill>
                  <a:srgbClr val="FF0000"/>
                </a:solidFill>
              </a:rPr>
              <a:t>: </a:t>
            </a:r>
            <a:r>
              <a:rPr lang="it-IT" sz="1600" dirty="0"/>
              <a:t>Risolvere efficientemente un problema in P: il problema dell’ordinamento. </a:t>
            </a:r>
            <a:r>
              <a:rPr lang="it-IT" sz="1600" dirty="0" err="1"/>
              <a:t>Selection</a:t>
            </a:r>
            <a:r>
              <a:rPr lang="it-IT" sz="1600" dirty="0"/>
              <a:t> </a:t>
            </a:r>
            <a:r>
              <a:rPr lang="it-IT" sz="1600" dirty="0" err="1"/>
              <a:t>Sort</a:t>
            </a:r>
            <a:r>
              <a:rPr lang="it-IT" sz="1600" dirty="0"/>
              <a:t>, </a:t>
            </a:r>
            <a:r>
              <a:rPr lang="it-IT" sz="1600" dirty="0" err="1"/>
              <a:t>Insertion</a:t>
            </a:r>
            <a:r>
              <a:rPr lang="it-IT" sz="1600" dirty="0"/>
              <a:t> </a:t>
            </a:r>
            <a:r>
              <a:rPr lang="it-IT" sz="1600" dirty="0" err="1"/>
              <a:t>Sort</a:t>
            </a:r>
            <a:r>
              <a:rPr lang="it-IT" sz="1600" dirty="0" smtClean="0"/>
              <a:t>.</a:t>
            </a:r>
            <a:endParaRPr lang="it-IT" sz="1600" dirty="0"/>
          </a:p>
          <a:p>
            <a:r>
              <a:rPr lang="it-IT" sz="1600" dirty="0" smtClean="0">
                <a:solidFill>
                  <a:srgbClr val="FF0000"/>
                </a:solidFill>
              </a:rPr>
              <a:t>Martedì 14/04/2015</a:t>
            </a:r>
            <a:r>
              <a:rPr lang="it-IT" sz="1600" dirty="0">
                <a:solidFill>
                  <a:srgbClr val="FF0000"/>
                </a:solidFill>
              </a:rPr>
              <a:t>: </a:t>
            </a:r>
            <a:r>
              <a:rPr lang="it-IT" sz="1600" dirty="0"/>
              <a:t>Delimitazione inferiore alla complessità computazionale del problema dell’ordinamento. Un algoritmo di ordinamento ottimo: il Merge </a:t>
            </a:r>
            <a:r>
              <a:rPr lang="it-IT" sz="1600" dirty="0" err="1"/>
              <a:t>Sort</a:t>
            </a:r>
            <a:r>
              <a:rPr lang="it-IT" sz="1600" dirty="0"/>
              <a:t>. </a:t>
            </a:r>
            <a:r>
              <a:rPr lang="it-IT" sz="1600" dirty="0" smtClean="0">
                <a:solidFill>
                  <a:srgbClr val="FF0000"/>
                </a:solidFill>
              </a:rPr>
              <a:t>Mercoledì </a:t>
            </a:r>
            <a:r>
              <a:rPr lang="it-IT" sz="1600" dirty="0" smtClean="0">
                <a:solidFill>
                  <a:srgbClr val="FF0000"/>
                </a:solidFill>
              </a:rPr>
              <a:t>15/04/2015</a:t>
            </a:r>
            <a:r>
              <a:rPr lang="it-IT" sz="1600" dirty="0">
                <a:solidFill>
                  <a:srgbClr val="FF0000"/>
                </a:solidFill>
              </a:rPr>
              <a:t>: </a:t>
            </a:r>
            <a:r>
              <a:rPr lang="it-IT" sz="1600" dirty="0"/>
              <a:t>Risolvere (efficientemente) un problema non in P. Algoritmi di 2-approssimazione per due famosi problemi su grafi: </a:t>
            </a:r>
            <a:r>
              <a:rPr lang="it-IT" sz="1600" i="1" dirty="0" err="1"/>
              <a:t>Vertex</a:t>
            </a:r>
            <a:r>
              <a:rPr lang="it-IT" sz="1600" i="1" dirty="0"/>
              <a:t> Cover</a:t>
            </a:r>
            <a:r>
              <a:rPr lang="it-IT" sz="1600" dirty="0"/>
              <a:t> e </a:t>
            </a:r>
            <a:r>
              <a:rPr lang="it-IT" sz="1600" i="1" dirty="0" err="1"/>
              <a:t>Travelling</a:t>
            </a:r>
            <a:r>
              <a:rPr lang="it-IT" sz="1600" i="1" dirty="0"/>
              <a:t> Salesman </a:t>
            </a:r>
            <a:r>
              <a:rPr lang="it-IT" sz="1600" i="1" dirty="0" err="1" smtClean="0"/>
              <a:t>Problem</a:t>
            </a:r>
            <a:r>
              <a:rPr lang="it-IT" sz="1600" dirty="0" smtClean="0"/>
              <a:t>. </a:t>
            </a:r>
          </a:p>
          <a:p>
            <a:r>
              <a:rPr lang="it-IT" sz="1600" dirty="0" smtClean="0">
                <a:solidFill>
                  <a:srgbClr val="FF0000"/>
                </a:solidFill>
              </a:rPr>
              <a:t>Martedì </a:t>
            </a:r>
            <a:r>
              <a:rPr lang="it-IT" sz="1600" dirty="0" smtClean="0">
                <a:solidFill>
                  <a:srgbClr val="FF0000"/>
                </a:solidFill>
              </a:rPr>
              <a:t>21/04/2015</a:t>
            </a:r>
            <a:r>
              <a:rPr lang="it-IT" sz="1600" dirty="0" smtClean="0">
                <a:solidFill>
                  <a:srgbClr val="FF0000"/>
                </a:solidFill>
              </a:rPr>
              <a:t>:</a:t>
            </a:r>
            <a:r>
              <a:rPr lang="it-IT" sz="1600" dirty="0"/>
              <a:t> Il potere della randomizzazione. Protocollo di comunicazione randomizzato per stabilire la consistenza di due </a:t>
            </a:r>
            <a:r>
              <a:rPr lang="it-IT" sz="1600" dirty="0" smtClean="0"/>
              <a:t>database. Un </a:t>
            </a:r>
            <a:r>
              <a:rPr lang="it-IT" sz="1600" dirty="0"/>
              <a:t>altro modo di definire la classe NP: il concetto di certificato. </a:t>
            </a:r>
            <a:endParaRPr lang="it-IT" sz="1600" dirty="0"/>
          </a:p>
          <a:p>
            <a:pPr lvl="0"/>
            <a:r>
              <a:rPr lang="it-IT" sz="1600" dirty="0">
                <a:solidFill>
                  <a:srgbClr val="FF0000"/>
                </a:solidFill>
              </a:rPr>
              <a:t>Mercoledì </a:t>
            </a:r>
            <a:r>
              <a:rPr lang="it-IT" sz="1600" dirty="0" smtClean="0">
                <a:solidFill>
                  <a:srgbClr val="FF0000"/>
                </a:solidFill>
              </a:rPr>
              <a:t>22/04/2015</a:t>
            </a:r>
            <a:r>
              <a:rPr lang="it-IT" sz="1600" dirty="0">
                <a:solidFill>
                  <a:srgbClr val="FF0000"/>
                </a:solidFill>
              </a:rPr>
              <a:t>: </a:t>
            </a:r>
            <a:r>
              <a:rPr lang="it-IT" sz="1600" dirty="0" smtClean="0"/>
              <a:t>Un </a:t>
            </a:r>
            <a:r>
              <a:rPr lang="it-IT" sz="1600" dirty="0"/>
              <a:t>modo divertente di parlare di complessità computazionale: puzzle, matematica e algoritmi ricorsivi</a:t>
            </a:r>
            <a:r>
              <a:rPr lang="it-IT" sz="1600" dirty="0" smtClean="0"/>
              <a:t>.</a:t>
            </a:r>
            <a:endParaRPr lang="it-IT" sz="1600"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a:t>
            </a:fld>
            <a:endParaRPr lang="en-US"/>
          </a:p>
        </p:txBody>
      </p:sp>
    </p:spTree>
    <p:extLst>
      <p:ext uri="{BB962C8B-B14F-4D97-AF65-F5344CB8AC3E}">
        <p14:creationId xmlns:p14="http://schemas.microsoft.com/office/powerpoint/2010/main" val="1325793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latin typeface="Comic Sans MS" pitchFamily="66" charset="0"/>
              </a:rPr>
              <a:t>Problemi computazionali</a:t>
            </a:r>
            <a:br>
              <a:rPr lang="it-IT" dirty="0">
                <a:latin typeface="Comic Sans MS" pitchFamily="66" charset="0"/>
              </a:rPr>
            </a:br>
            <a:endParaRPr lang="it-IT" dirty="0"/>
          </a:p>
        </p:txBody>
      </p:sp>
      <p:sp>
        <p:nvSpPr>
          <p:cNvPr id="3" name="Segnaposto contenuto 2"/>
          <p:cNvSpPr>
            <a:spLocks noGrp="1"/>
          </p:cNvSpPr>
          <p:nvPr>
            <p:ph idx="1"/>
          </p:nvPr>
        </p:nvSpPr>
        <p:spPr>
          <a:xfrm>
            <a:off x="251520" y="1052736"/>
            <a:ext cx="8712968" cy="5544616"/>
          </a:xfrm>
        </p:spPr>
        <p:txBody>
          <a:bodyPr>
            <a:normAutofit fontScale="77500" lnSpcReduction="20000"/>
          </a:bodyPr>
          <a:lstStyle/>
          <a:p>
            <a:r>
              <a:rPr lang="it-IT" dirty="0" smtClean="0">
                <a:latin typeface="Comic Sans MS" pitchFamily="66" charset="0"/>
              </a:rPr>
              <a:t>Un problema </a:t>
            </a:r>
            <a:r>
              <a:rPr lang="it-IT" dirty="0" smtClean="0">
                <a:solidFill>
                  <a:schemeClr val="accent1"/>
                </a:solidFill>
                <a:latin typeface="Comic Sans MS" pitchFamily="66" charset="0"/>
              </a:rPr>
              <a:t>computazionale</a:t>
            </a:r>
            <a:r>
              <a:rPr lang="en-US" dirty="0" smtClean="0">
                <a:solidFill>
                  <a:schemeClr val="accent1"/>
                </a:solidFill>
                <a:latin typeface="Comic Sans MS" pitchFamily="66" charset="0"/>
              </a:rPr>
              <a:t> </a:t>
            </a:r>
            <a:r>
              <a:rPr lang="it-IT" dirty="0" smtClean="0">
                <a:latin typeface="Comic Sans MS" pitchFamily="66" charset="0"/>
              </a:rPr>
              <a:t>è </a:t>
            </a:r>
            <a:r>
              <a:rPr lang="it-IT" dirty="0">
                <a:latin typeface="Comic Sans MS" pitchFamily="66" charset="0"/>
              </a:rPr>
              <a:t>una relazione tra un insieme di istanze </a:t>
            </a:r>
            <a:r>
              <a:rPr lang="it-IT" dirty="0" smtClean="0">
                <a:latin typeface="Comic Sans MS" pitchFamily="66" charset="0"/>
              </a:rPr>
              <a:t>(input) e </a:t>
            </a:r>
            <a:r>
              <a:rPr lang="it-IT" dirty="0">
                <a:latin typeface="Comic Sans MS" pitchFamily="66" charset="0"/>
              </a:rPr>
              <a:t>un insieme di </a:t>
            </a:r>
            <a:r>
              <a:rPr lang="it-IT" dirty="0" smtClean="0">
                <a:latin typeface="Comic Sans MS" pitchFamily="66" charset="0"/>
              </a:rPr>
              <a:t>soluzioni (output). </a:t>
            </a:r>
          </a:p>
          <a:p>
            <a:r>
              <a:rPr lang="it-IT" dirty="0" smtClean="0">
                <a:latin typeface="Comic Sans MS" pitchFamily="66" charset="0"/>
              </a:rPr>
              <a:t>Una </a:t>
            </a:r>
            <a:r>
              <a:rPr lang="it-IT" dirty="0">
                <a:latin typeface="Comic Sans MS" pitchFamily="66" charset="0"/>
              </a:rPr>
              <a:t>soluzione </a:t>
            </a:r>
            <a:r>
              <a:rPr lang="it-IT" dirty="0">
                <a:solidFill>
                  <a:schemeClr val="accent1"/>
                </a:solidFill>
                <a:latin typeface="Comic Sans MS" pitchFamily="66" charset="0"/>
              </a:rPr>
              <a:t>algoritmica</a:t>
            </a:r>
            <a:r>
              <a:rPr lang="it-IT" dirty="0">
                <a:latin typeface="Comic Sans MS" pitchFamily="66" charset="0"/>
              </a:rPr>
              <a:t> ad un </a:t>
            </a:r>
            <a:r>
              <a:rPr lang="it-IT" dirty="0" smtClean="0">
                <a:latin typeface="Comic Sans MS" pitchFamily="66" charset="0"/>
              </a:rPr>
              <a:t>problema computazionale consiste </a:t>
            </a:r>
            <a:r>
              <a:rPr lang="it-IT" dirty="0">
                <a:latin typeface="Comic Sans MS" pitchFamily="66" charset="0"/>
              </a:rPr>
              <a:t>in un </a:t>
            </a:r>
            <a:r>
              <a:rPr lang="it-IT" dirty="0">
                <a:solidFill>
                  <a:schemeClr val="accent1"/>
                </a:solidFill>
                <a:latin typeface="Comic Sans MS" pitchFamily="66" charset="0"/>
              </a:rPr>
              <a:t>algoritmo</a:t>
            </a:r>
            <a:r>
              <a:rPr lang="it-IT" dirty="0">
                <a:latin typeface="Comic Sans MS" pitchFamily="66" charset="0"/>
              </a:rPr>
              <a:t> che calcola </a:t>
            </a:r>
            <a:r>
              <a:rPr lang="it-IT" dirty="0" smtClean="0">
                <a:latin typeface="Comic Sans MS" pitchFamily="66" charset="0"/>
              </a:rPr>
              <a:t>per ogni </a:t>
            </a:r>
            <a:r>
              <a:rPr lang="it-IT" dirty="0">
                <a:latin typeface="Comic Sans MS" pitchFamily="66" charset="0"/>
              </a:rPr>
              <a:t>istanza del problema </a:t>
            </a:r>
            <a:r>
              <a:rPr lang="it-IT" dirty="0" smtClean="0">
                <a:latin typeface="Comic Sans MS" pitchFamily="66" charset="0"/>
              </a:rPr>
              <a:t>almeno </a:t>
            </a:r>
            <a:r>
              <a:rPr lang="it-IT" dirty="0">
                <a:latin typeface="Comic Sans MS" pitchFamily="66" charset="0"/>
              </a:rPr>
              <a:t>una </a:t>
            </a:r>
            <a:r>
              <a:rPr lang="it-IT" dirty="0" smtClean="0">
                <a:latin typeface="Comic Sans MS" pitchFamily="66" charset="0"/>
              </a:rPr>
              <a:t>soluzione, o che rilascia </a:t>
            </a:r>
            <a:r>
              <a:rPr lang="it-IT" dirty="0">
                <a:latin typeface="Comic Sans MS" pitchFamily="66" charset="0"/>
              </a:rPr>
              <a:t>un </a:t>
            </a:r>
            <a:r>
              <a:rPr lang="it-IT" dirty="0" smtClean="0">
                <a:latin typeface="Comic Sans MS" pitchFamily="66" charset="0"/>
              </a:rPr>
              <a:t>certificato di non esistenza di </a:t>
            </a:r>
            <a:r>
              <a:rPr lang="it-IT" dirty="0">
                <a:latin typeface="Comic Sans MS" pitchFamily="66" charset="0"/>
              </a:rPr>
              <a:t>una soluzione. </a:t>
            </a:r>
            <a:r>
              <a:rPr lang="it-IT" dirty="0" smtClean="0">
                <a:latin typeface="Comic Sans MS" pitchFamily="66" charset="0"/>
              </a:rPr>
              <a:t>Ad esempio, </a:t>
            </a:r>
            <a:r>
              <a:rPr lang="en-US" dirty="0" err="1" smtClean="0">
                <a:latin typeface="Comic Sans MS" pitchFamily="66" charset="0"/>
              </a:rPr>
              <a:t>il</a:t>
            </a:r>
            <a:r>
              <a:rPr lang="en-US" dirty="0" smtClean="0">
                <a:latin typeface="Comic Sans MS" pitchFamily="66" charset="0"/>
              </a:rPr>
              <a:t> </a:t>
            </a:r>
            <a:r>
              <a:rPr lang="en-US" dirty="0" err="1" smtClean="0">
                <a:latin typeface="Comic Sans MS" pitchFamily="66" charset="0"/>
              </a:rPr>
              <a:t>problema</a:t>
            </a:r>
            <a:r>
              <a:rPr lang="en-US" dirty="0" smtClean="0">
                <a:latin typeface="Comic Sans MS" pitchFamily="66" charset="0"/>
              </a:rPr>
              <a:t> </a:t>
            </a:r>
            <a:r>
              <a:rPr lang="en-US" dirty="0" err="1" smtClean="0">
                <a:latin typeface="Comic Sans MS" pitchFamily="66" charset="0"/>
              </a:rPr>
              <a:t>della</a:t>
            </a:r>
            <a:r>
              <a:rPr lang="en-US" dirty="0" smtClean="0">
                <a:latin typeface="Comic Sans MS" pitchFamily="66" charset="0"/>
              </a:rPr>
              <a:t> </a:t>
            </a:r>
            <a:r>
              <a:rPr lang="en-US" dirty="0" err="1" smtClean="0">
                <a:latin typeface="Comic Sans MS" pitchFamily="66" charset="0"/>
              </a:rPr>
              <a:t>fattorizzazione</a:t>
            </a:r>
            <a:r>
              <a:rPr lang="en-US" dirty="0" smtClean="0">
                <a:latin typeface="Comic Sans MS" pitchFamily="66" charset="0"/>
              </a:rPr>
              <a:t>: </a:t>
            </a:r>
          </a:p>
          <a:p>
            <a:pPr marL="0" indent="0" algn="ctr">
              <a:buNone/>
            </a:pPr>
            <a:r>
              <a:rPr lang="en-US" dirty="0" smtClean="0">
                <a:solidFill>
                  <a:srgbClr val="3366FF"/>
                </a:solidFill>
                <a:latin typeface="Comic Sans MS" pitchFamily="66" charset="0"/>
              </a:rPr>
              <a:t>“</a:t>
            </a:r>
            <a:r>
              <a:rPr lang="en-US" dirty="0" err="1" smtClean="0">
                <a:solidFill>
                  <a:srgbClr val="3366FF"/>
                </a:solidFill>
                <a:latin typeface="Comic Sans MS" pitchFamily="66" charset="0"/>
              </a:rPr>
              <a:t>Dato</a:t>
            </a:r>
            <a:r>
              <a:rPr lang="en-US" dirty="0" smtClean="0">
                <a:solidFill>
                  <a:srgbClr val="3366FF"/>
                </a:solidFill>
                <a:latin typeface="Comic Sans MS" pitchFamily="66" charset="0"/>
              </a:rPr>
              <a:t> un </a:t>
            </a:r>
            <a:r>
              <a:rPr lang="en-US" dirty="0" err="1" smtClean="0">
                <a:solidFill>
                  <a:srgbClr val="3366FF"/>
                </a:solidFill>
                <a:latin typeface="Comic Sans MS" pitchFamily="66" charset="0"/>
              </a:rPr>
              <a:t>intero</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positivo</a:t>
            </a:r>
            <a:r>
              <a:rPr lang="en-US" dirty="0" smtClean="0">
                <a:solidFill>
                  <a:srgbClr val="3366FF"/>
                </a:solidFill>
                <a:latin typeface="Comic Sans MS" pitchFamily="66" charset="0"/>
              </a:rPr>
              <a:t> </a:t>
            </a:r>
            <a:r>
              <a:rPr lang="en-US" dirty="0" smtClean="0">
                <a:solidFill>
                  <a:srgbClr val="FF0000"/>
                </a:solidFill>
                <a:latin typeface="Comic Sans MS" pitchFamily="66" charset="0"/>
              </a:rPr>
              <a:t>n</a:t>
            </a:r>
            <a:r>
              <a:rPr lang="en-US" dirty="0" smtClean="0">
                <a:solidFill>
                  <a:srgbClr val="3366FF"/>
                </a:solidFill>
                <a:latin typeface="Comic Sans MS" pitchFamily="66" charset="0"/>
              </a:rPr>
              <a:t>, </a:t>
            </a:r>
          </a:p>
          <a:p>
            <a:pPr marL="0" indent="0" algn="ctr">
              <a:buNone/>
            </a:pPr>
            <a:r>
              <a:rPr lang="en-US" dirty="0" err="1" smtClean="0">
                <a:solidFill>
                  <a:srgbClr val="3366FF"/>
                </a:solidFill>
                <a:latin typeface="Comic Sans MS" pitchFamily="66" charset="0"/>
              </a:rPr>
              <a:t>scomporlo</a:t>
            </a:r>
            <a:r>
              <a:rPr lang="en-US" dirty="0" smtClean="0">
                <a:solidFill>
                  <a:srgbClr val="3366FF"/>
                </a:solidFill>
                <a:latin typeface="Comic Sans MS" pitchFamily="66" charset="0"/>
              </a:rPr>
              <a:t> in </a:t>
            </a:r>
            <a:r>
              <a:rPr lang="en-US" dirty="0" err="1" smtClean="0">
                <a:solidFill>
                  <a:srgbClr val="3366FF"/>
                </a:solidFill>
                <a:latin typeface="Comic Sans MS" pitchFamily="66" charset="0"/>
              </a:rPr>
              <a:t>fattori</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primi</a:t>
            </a:r>
            <a:r>
              <a:rPr lang="en-US" dirty="0" smtClean="0">
                <a:solidFill>
                  <a:srgbClr val="3366FF"/>
                </a:solidFill>
                <a:latin typeface="Comic Sans MS" pitchFamily="66" charset="0"/>
              </a:rPr>
              <a:t>“ </a:t>
            </a:r>
          </a:p>
          <a:p>
            <a:pPr marL="355600" indent="-355600">
              <a:buNone/>
            </a:pPr>
            <a:r>
              <a:rPr lang="it-IT" dirty="0" smtClean="0">
                <a:latin typeface="Comic Sans MS" pitchFamily="66" charset="0"/>
              </a:rPr>
              <a:t>	ammette una soluzione algoritmica: basta guardare ad uno ad uno tutti i valori minori di </a:t>
            </a:r>
            <a:r>
              <a:rPr lang="it-IT" dirty="0" smtClean="0">
                <a:solidFill>
                  <a:srgbClr val="FF0000"/>
                </a:solidFill>
                <a:latin typeface="Comic Sans MS" pitchFamily="66" charset="0"/>
              </a:rPr>
              <a:t>n</a:t>
            </a:r>
            <a:r>
              <a:rPr lang="it-IT" dirty="0" smtClean="0">
                <a:latin typeface="Comic Sans MS" pitchFamily="66" charset="0"/>
              </a:rPr>
              <a:t>, e per ciascuno di essi, verificare se è </a:t>
            </a:r>
            <a:r>
              <a:rPr lang="it-IT" dirty="0" smtClean="0">
                <a:solidFill>
                  <a:srgbClr val="FF0000"/>
                </a:solidFill>
                <a:latin typeface="Comic Sans MS" pitchFamily="66" charset="0"/>
              </a:rPr>
              <a:t>primo</a:t>
            </a:r>
            <a:r>
              <a:rPr lang="it-IT" dirty="0" smtClean="0">
                <a:latin typeface="Comic Sans MS" pitchFamily="66" charset="0"/>
              </a:rPr>
              <a:t> (scomponendolo a sua volta in fattori primi), e se sì, verificare se divide </a:t>
            </a:r>
            <a:r>
              <a:rPr lang="it-IT" dirty="0" smtClean="0">
                <a:solidFill>
                  <a:srgbClr val="FF0000"/>
                </a:solidFill>
                <a:latin typeface="Comic Sans MS" pitchFamily="66" charset="0"/>
              </a:rPr>
              <a:t>n</a:t>
            </a:r>
            <a:r>
              <a:rPr lang="it-IT" dirty="0" smtClean="0">
                <a:latin typeface="Comic Sans MS" pitchFamily="66" charset="0"/>
              </a:rPr>
              <a:t>.</a:t>
            </a:r>
          </a:p>
          <a:p>
            <a:r>
              <a:rPr lang="it-IT" dirty="0" smtClean="0">
                <a:latin typeface="Comic Sans MS" pitchFamily="66" charset="0"/>
              </a:rPr>
              <a:t>Un problema che ammette una soluzione algoritmica verrà detto </a:t>
            </a:r>
            <a:r>
              <a:rPr lang="it-IT" dirty="0" smtClean="0">
                <a:solidFill>
                  <a:srgbClr val="3366FF"/>
                </a:solidFill>
                <a:latin typeface="Comic Sans MS" pitchFamily="66" charset="0"/>
              </a:rPr>
              <a:t>calcolabile</a:t>
            </a:r>
            <a:r>
              <a:rPr lang="it-IT" dirty="0" smtClean="0">
                <a:latin typeface="Comic Sans MS" pitchFamily="66" charset="0"/>
              </a:rPr>
              <a:t>. </a:t>
            </a:r>
          </a:p>
          <a:p>
            <a:pPr marL="355600" indent="-355600">
              <a:buNone/>
            </a:pPr>
            <a:endParaRPr lang="it-IT" dirty="0" smtClean="0">
              <a:latin typeface="Comic Sans MS" pitchFamily="66" charset="0"/>
            </a:endParaRPr>
          </a:p>
          <a:p>
            <a:pPr marL="0" indent="0">
              <a:buNone/>
            </a:pPr>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20</a:t>
            </a:fld>
            <a:endParaRPr lang="en-US"/>
          </a:p>
        </p:txBody>
      </p:sp>
    </p:spTree>
    <p:extLst>
      <p:ext uri="{BB962C8B-B14F-4D97-AF65-F5344CB8AC3E}">
        <p14:creationId xmlns:p14="http://schemas.microsoft.com/office/powerpoint/2010/main" val="345088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latin typeface="Comic Sans MS" pitchFamily="66" charset="0"/>
              </a:rPr>
              <a:t>Tipologie di </a:t>
            </a:r>
            <a:r>
              <a:rPr lang="it-IT" sz="3600" dirty="0" smtClean="0">
                <a:latin typeface="Comic Sans MS" pitchFamily="66" charset="0"/>
              </a:rPr>
              <a:t>problemi computazionali </a:t>
            </a:r>
            <a:endParaRPr lang="it-IT" sz="3600" dirty="0">
              <a:latin typeface="Comic Sans MS" pitchFamily="66" charset="0"/>
            </a:endParaRPr>
          </a:p>
        </p:txBody>
      </p:sp>
      <p:sp>
        <p:nvSpPr>
          <p:cNvPr id="3" name="Segnaposto contenuto 2"/>
          <p:cNvSpPr>
            <a:spLocks noGrp="1"/>
          </p:cNvSpPr>
          <p:nvPr>
            <p:ph idx="1"/>
          </p:nvPr>
        </p:nvSpPr>
        <p:spPr/>
        <p:txBody>
          <a:bodyPr>
            <a:normAutofit fontScale="92500" lnSpcReduction="20000"/>
          </a:bodyPr>
          <a:lstStyle/>
          <a:p>
            <a:r>
              <a:rPr lang="it-IT" dirty="0">
                <a:latin typeface="Comic Sans MS" pitchFamily="66" charset="0"/>
              </a:rPr>
              <a:t>Problemi di </a:t>
            </a:r>
            <a:r>
              <a:rPr lang="it-IT" dirty="0">
                <a:solidFill>
                  <a:srgbClr val="FF0000"/>
                </a:solidFill>
                <a:latin typeface="Comic Sans MS" pitchFamily="66" charset="0"/>
              </a:rPr>
              <a:t>decisione </a:t>
            </a:r>
          </a:p>
          <a:p>
            <a:pPr marL="400050" lvl="1" indent="0">
              <a:buNone/>
            </a:pPr>
            <a:r>
              <a:rPr lang="it-IT" dirty="0">
                <a:latin typeface="Comic Sans MS" pitchFamily="66" charset="0"/>
              </a:rPr>
              <a:t>– Richiedono </a:t>
            </a:r>
            <a:r>
              <a:rPr lang="it-IT" dirty="0">
                <a:solidFill>
                  <a:srgbClr val="3366FF"/>
                </a:solidFill>
                <a:latin typeface="Comic Sans MS" pitchFamily="66" charset="0"/>
              </a:rPr>
              <a:t>una risposta binaria </a:t>
            </a:r>
            <a:r>
              <a:rPr lang="it-IT" dirty="0" smtClean="0">
                <a:latin typeface="Comic Sans MS" pitchFamily="66" charset="0"/>
              </a:rPr>
              <a:t>ad una domanda. Ad esempio: il numero 29 è </a:t>
            </a:r>
            <a:r>
              <a:rPr lang="it-IT" dirty="0">
                <a:latin typeface="Comic Sans MS" pitchFamily="66" charset="0"/>
              </a:rPr>
              <a:t>primo? </a:t>
            </a:r>
          </a:p>
          <a:p>
            <a:r>
              <a:rPr lang="it-IT" dirty="0" smtClean="0">
                <a:latin typeface="Comic Sans MS" pitchFamily="66" charset="0"/>
              </a:rPr>
              <a:t>Problemi </a:t>
            </a:r>
            <a:r>
              <a:rPr lang="it-IT" dirty="0">
                <a:latin typeface="Comic Sans MS" pitchFamily="66" charset="0"/>
              </a:rPr>
              <a:t>di </a:t>
            </a:r>
            <a:r>
              <a:rPr lang="it-IT" dirty="0">
                <a:solidFill>
                  <a:srgbClr val="FF0000"/>
                </a:solidFill>
                <a:latin typeface="Comic Sans MS" pitchFamily="66" charset="0"/>
              </a:rPr>
              <a:t>ricerca </a:t>
            </a:r>
          </a:p>
          <a:p>
            <a:pPr marL="400050" lvl="1" indent="0">
              <a:buNone/>
            </a:pPr>
            <a:r>
              <a:rPr lang="it-IT" dirty="0">
                <a:latin typeface="Comic Sans MS" pitchFamily="66" charset="0"/>
              </a:rPr>
              <a:t>– Richiedono di restituire </a:t>
            </a:r>
            <a:r>
              <a:rPr lang="it-IT" dirty="0">
                <a:solidFill>
                  <a:srgbClr val="3366FF"/>
                </a:solidFill>
                <a:latin typeface="Comic Sans MS" pitchFamily="66" charset="0"/>
              </a:rPr>
              <a:t>una </a:t>
            </a:r>
            <a:r>
              <a:rPr lang="it-IT" dirty="0" smtClean="0">
                <a:solidFill>
                  <a:srgbClr val="3366FF"/>
                </a:solidFill>
                <a:latin typeface="Comic Sans MS" pitchFamily="66" charset="0"/>
              </a:rPr>
              <a:t>soluzione </a:t>
            </a:r>
            <a:r>
              <a:rPr lang="it-IT" dirty="0" smtClean="0">
                <a:latin typeface="Comic Sans MS" pitchFamily="66" charset="0"/>
              </a:rPr>
              <a:t>del problema. Ad esempio: trovare la media aritmetica di un insieme di numeri</a:t>
            </a:r>
          </a:p>
          <a:p>
            <a:pPr marL="457200" indent="-457200"/>
            <a:r>
              <a:rPr lang="it-IT" dirty="0" smtClean="0">
                <a:latin typeface="Comic Sans MS" pitchFamily="66" charset="0"/>
              </a:rPr>
              <a:t>Problemi </a:t>
            </a:r>
            <a:r>
              <a:rPr lang="it-IT" dirty="0">
                <a:latin typeface="Comic Sans MS" pitchFamily="66" charset="0"/>
              </a:rPr>
              <a:t>di </a:t>
            </a:r>
            <a:r>
              <a:rPr lang="it-IT" dirty="0">
                <a:solidFill>
                  <a:srgbClr val="FF0000"/>
                </a:solidFill>
                <a:latin typeface="Comic Sans MS" pitchFamily="66" charset="0"/>
              </a:rPr>
              <a:t>ottimizzazione </a:t>
            </a:r>
          </a:p>
          <a:p>
            <a:pPr marL="400050" lvl="1" indent="0">
              <a:buNone/>
            </a:pPr>
            <a:r>
              <a:rPr lang="it-IT" dirty="0">
                <a:latin typeface="Comic Sans MS" pitchFamily="66" charset="0"/>
              </a:rPr>
              <a:t>– </a:t>
            </a:r>
            <a:r>
              <a:rPr lang="it-IT" dirty="0" smtClean="0">
                <a:latin typeface="Comic Sans MS" pitchFamily="66" charset="0"/>
              </a:rPr>
              <a:t>Richiedono </a:t>
            </a:r>
            <a:r>
              <a:rPr lang="it-IT" dirty="0">
                <a:latin typeface="Comic Sans MS" pitchFamily="66" charset="0"/>
              </a:rPr>
              <a:t>di restituire </a:t>
            </a:r>
            <a:r>
              <a:rPr lang="it-IT" dirty="0" smtClean="0">
                <a:latin typeface="Comic Sans MS" pitchFamily="66" charset="0"/>
              </a:rPr>
              <a:t>la </a:t>
            </a:r>
            <a:r>
              <a:rPr lang="it-IT" dirty="0" smtClean="0">
                <a:solidFill>
                  <a:srgbClr val="3366FF"/>
                </a:solidFill>
                <a:latin typeface="Comic Sans MS" pitchFamily="66" charset="0"/>
              </a:rPr>
              <a:t>soluzione </a:t>
            </a:r>
            <a:r>
              <a:rPr lang="it-IT" dirty="0">
                <a:solidFill>
                  <a:srgbClr val="3366FF"/>
                </a:solidFill>
                <a:latin typeface="Comic Sans MS" pitchFamily="66" charset="0"/>
              </a:rPr>
              <a:t>migliore </a:t>
            </a:r>
            <a:r>
              <a:rPr lang="it-IT" dirty="0" smtClean="0">
                <a:latin typeface="Comic Sans MS" pitchFamily="66" charset="0"/>
              </a:rPr>
              <a:t>(rispetto ad un prefissato criterio) tra </a:t>
            </a:r>
            <a:r>
              <a:rPr lang="it-IT" dirty="0">
                <a:latin typeface="Comic Sans MS" pitchFamily="66" charset="0"/>
              </a:rPr>
              <a:t>tutte </a:t>
            </a:r>
            <a:r>
              <a:rPr lang="it-IT" dirty="0" smtClean="0">
                <a:latin typeface="Comic Sans MS" pitchFamily="66" charset="0"/>
              </a:rPr>
              <a:t>quelle possibili. Ad esempio: trovare il cammino di lunghezza minima </a:t>
            </a:r>
            <a:r>
              <a:rPr lang="it-IT" dirty="0">
                <a:latin typeface="Comic Sans MS" pitchFamily="66" charset="0"/>
              </a:rPr>
              <a:t>fra due nodi di un grafo</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21</a:t>
            </a:fld>
            <a:endParaRPr lang="en-US"/>
          </a:p>
        </p:txBody>
      </p:sp>
    </p:spTree>
    <p:extLst>
      <p:ext uri="{BB962C8B-B14F-4D97-AF65-F5344CB8AC3E}">
        <p14:creationId xmlns:p14="http://schemas.microsoft.com/office/powerpoint/2010/main" val="16015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latin typeface="Comic Sans MS" pitchFamily="66" charset="0"/>
              </a:rPr>
              <a:t>Una domanda apparentemente strana</a:t>
            </a:r>
            <a:endParaRPr lang="it-IT" sz="3600" dirty="0">
              <a:latin typeface="Comic Sans MS" pitchFamily="66" charset="0"/>
            </a:endParaRPr>
          </a:p>
        </p:txBody>
      </p:sp>
      <p:sp>
        <p:nvSpPr>
          <p:cNvPr id="3" name="Segnaposto contenuto 2"/>
          <p:cNvSpPr>
            <a:spLocks noGrp="1"/>
          </p:cNvSpPr>
          <p:nvPr>
            <p:ph idx="1"/>
          </p:nvPr>
        </p:nvSpPr>
        <p:spPr/>
        <p:txBody>
          <a:bodyPr>
            <a:normAutofit fontScale="77500" lnSpcReduction="20000"/>
          </a:bodyPr>
          <a:lstStyle/>
          <a:p>
            <a:r>
              <a:rPr lang="it-IT" dirty="0" smtClean="0">
                <a:latin typeface="Comic Sans MS" pitchFamily="66" charset="0"/>
              </a:rPr>
              <a:t>Possono esistere problemi </a:t>
            </a:r>
            <a:r>
              <a:rPr lang="it-IT" dirty="0" smtClean="0">
                <a:solidFill>
                  <a:srgbClr val="3366FF"/>
                </a:solidFill>
                <a:latin typeface="Comic Sans MS" pitchFamily="66" charset="0"/>
              </a:rPr>
              <a:t>non calcolabili</a:t>
            </a:r>
            <a:r>
              <a:rPr lang="it-IT" dirty="0" smtClean="0">
                <a:latin typeface="Comic Sans MS" pitchFamily="66" charset="0"/>
              </a:rPr>
              <a:t>, cioè </a:t>
            </a:r>
            <a:r>
              <a:rPr lang="it-IT" dirty="0" err="1" smtClean="0">
                <a:solidFill>
                  <a:srgbClr val="3366FF"/>
                </a:solidFill>
                <a:latin typeface="Comic Sans MS" pitchFamily="66" charset="0"/>
              </a:rPr>
              <a:t>irrisolubili</a:t>
            </a:r>
            <a:r>
              <a:rPr lang="it-IT" dirty="0" smtClean="0">
                <a:solidFill>
                  <a:srgbClr val="3366FF"/>
                </a:solidFill>
                <a:latin typeface="Comic Sans MS" pitchFamily="66" charset="0"/>
              </a:rPr>
              <a:t> (algoritmicamente)</a:t>
            </a:r>
            <a:r>
              <a:rPr lang="it-IT" dirty="0" smtClean="0">
                <a:latin typeface="Comic Sans MS" pitchFamily="66" charset="0"/>
              </a:rPr>
              <a:t>? Si noti che se un tale problema esistesse, allora sarebbe </a:t>
            </a:r>
            <a:r>
              <a:rPr lang="it-IT" dirty="0">
                <a:latin typeface="Comic Sans MS" pitchFamily="66" charset="0"/>
              </a:rPr>
              <a:t>preclusa </a:t>
            </a:r>
            <a:r>
              <a:rPr lang="it-IT" dirty="0" smtClean="0">
                <a:latin typeface="Comic Sans MS" pitchFamily="66" charset="0"/>
              </a:rPr>
              <a:t>soltanto (si fa per dire!) la sua risoluzione in un numero </a:t>
            </a:r>
            <a:r>
              <a:rPr lang="it-IT" b="1" dirty="0" smtClean="0">
                <a:latin typeface="Comic Sans MS" pitchFamily="66" charset="0"/>
              </a:rPr>
              <a:t>finito</a:t>
            </a:r>
            <a:r>
              <a:rPr lang="it-IT" dirty="0" smtClean="0">
                <a:latin typeface="Comic Sans MS" pitchFamily="66" charset="0"/>
              </a:rPr>
              <a:t> di passi. Ma il concetto di infinito è troppo elusivo per la nostra mente…</a:t>
            </a:r>
          </a:p>
          <a:p>
            <a:r>
              <a:rPr lang="it-IT" dirty="0" smtClean="0">
                <a:latin typeface="Comic Sans MS" pitchFamily="66" charset="0"/>
              </a:rPr>
              <a:t>La risposta alla domanda è </a:t>
            </a:r>
            <a:r>
              <a:rPr lang="it-IT" dirty="0" smtClean="0">
                <a:solidFill>
                  <a:srgbClr val="FF0000"/>
                </a:solidFill>
                <a:latin typeface="Comic Sans MS" pitchFamily="66" charset="0"/>
              </a:rPr>
              <a:t>sì</a:t>
            </a:r>
            <a:r>
              <a:rPr lang="it-IT" dirty="0" smtClean="0">
                <a:latin typeface="Comic Sans MS" pitchFamily="66" charset="0"/>
              </a:rPr>
              <a:t>, e anzi i problemi </a:t>
            </a:r>
            <a:r>
              <a:rPr lang="it-IT" dirty="0" smtClean="0">
                <a:solidFill>
                  <a:srgbClr val="3366FF"/>
                </a:solidFill>
                <a:latin typeface="Comic Sans MS" pitchFamily="66" charset="0"/>
              </a:rPr>
              <a:t>non </a:t>
            </a:r>
            <a:r>
              <a:rPr lang="it-IT" dirty="0">
                <a:solidFill>
                  <a:srgbClr val="3366FF"/>
                </a:solidFill>
                <a:latin typeface="Comic Sans MS" pitchFamily="66" charset="0"/>
              </a:rPr>
              <a:t>calcolabili </a:t>
            </a:r>
            <a:r>
              <a:rPr lang="it-IT" dirty="0" smtClean="0">
                <a:latin typeface="Comic Sans MS" pitchFamily="66" charset="0"/>
              </a:rPr>
              <a:t>"</a:t>
            </a:r>
            <a:r>
              <a:rPr lang="it-IT" dirty="0" smtClean="0">
                <a:solidFill>
                  <a:srgbClr val="FF0000"/>
                </a:solidFill>
                <a:latin typeface="Comic Sans MS" pitchFamily="66" charset="0"/>
              </a:rPr>
              <a:t>sono molti di più</a:t>
            </a:r>
            <a:r>
              <a:rPr lang="it-IT" dirty="0" smtClean="0">
                <a:latin typeface="Comic Sans MS" pitchFamily="66" charset="0"/>
              </a:rPr>
              <a:t>" di quelli </a:t>
            </a:r>
            <a:r>
              <a:rPr lang="it-IT" dirty="0">
                <a:solidFill>
                  <a:srgbClr val="3366FF"/>
                </a:solidFill>
                <a:latin typeface="Comic Sans MS" pitchFamily="66" charset="0"/>
              </a:rPr>
              <a:t>calcolabili</a:t>
            </a:r>
            <a:r>
              <a:rPr lang="it-IT" dirty="0" smtClean="0">
                <a:latin typeface="Comic Sans MS" pitchFamily="66" charset="0"/>
              </a:rPr>
              <a:t>! I problemi si classificano quindi in:</a:t>
            </a:r>
            <a:endParaRPr lang="it-IT" dirty="0">
              <a:latin typeface="Comic Sans MS" pitchFamily="66" charset="0"/>
            </a:endParaRPr>
          </a:p>
          <a:p>
            <a:pPr lvl="1"/>
            <a:r>
              <a:rPr lang="it-IT" dirty="0">
                <a:latin typeface="Comic Sans MS" pitchFamily="66" charset="0"/>
              </a:rPr>
              <a:t>problemi </a:t>
            </a:r>
            <a:r>
              <a:rPr lang="it-IT" dirty="0">
                <a:solidFill>
                  <a:srgbClr val="FF0000"/>
                </a:solidFill>
                <a:latin typeface="Comic Sans MS" pitchFamily="66" charset="0"/>
              </a:rPr>
              <a:t>non calcolabili </a:t>
            </a:r>
            <a:r>
              <a:rPr lang="it-IT" dirty="0" smtClean="0">
                <a:latin typeface="Comic Sans MS" pitchFamily="66" charset="0"/>
              </a:rPr>
              <a:t>(problemi </a:t>
            </a:r>
            <a:r>
              <a:rPr lang="it-IT" dirty="0">
                <a:latin typeface="Comic Sans MS" pitchFamily="66" charset="0"/>
              </a:rPr>
              <a:t>che non ammettono una soluzione algoritmica)</a:t>
            </a:r>
          </a:p>
          <a:p>
            <a:pPr lvl="1"/>
            <a:r>
              <a:rPr lang="it-IT" dirty="0">
                <a:latin typeface="Comic Sans MS" pitchFamily="66" charset="0"/>
              </a:rPr>
              <a:t>problemi </a:t>
            </a:r>
            <a:r>
              <a:rPr lang="it-IT" dirty="0">
                <a:solidFill>
                  <a:srgbClr val="FF0000"/>
                </a:solidFill>
                <a:latin typeface="Comic Sans MS" pitchFamily="66" charset="0"/>
              </a:rPr>
              <a:t>calcolabili</a:t>
            </a:r>
            <a:r>
              <a:rPr lang="it-IT" dirty="0" smtClean="0">
                <a:latin typeface="Comic Sans MS" pitchFamily="66" charset="0"/>
              </a:rPr>
              <a:t>, a loro volta classificabili in:</a:t>
            </a:r>
            <a:endParaRPr lang="it-IT" dirty="0">
              <a:latin typeface="Comic Sans MS" pitchFamily="66" charset="0"/>
            </a:endParaRPr>
          </a:p>
          <a:p>
            <a:pPr lvl="2"/>
            <a:r>
              <a:rPr lang="it-IT" sz="2600" dirty="0">
                <a:latin typeface="Comic Sans MS" pitchFamily="66" charset="0"/>
              </a:rPr>
              <a:t>problemi </a:t>
            </a:r>
            <a:r>
              <a:rPr lang="it-IT" sz="2600" dirty="0">
                <a:solidFill>
                  <a:srgbClr val="3366FF"/>
                </a:solidFill>
                <a:latin typeface="Comic Sans MS" pitchFamily="66" charset="0"/>
              </a:rPr>
              <a:t>trattabili</a:t>
            </a:r>
            <a:r>
              <a:rPr lang="it-IT" sz="2600" dirty="0">
                <a:latin typeface="Comic Sans MS" pitchFamily="66" charset="0"/>
              </a:rPr>
              <a:t> </a:t>
            </a:r>
            <a:r>
              <a:rPr lang="it-IT" sz="2600" dirty="0" smtClean="0">
                <a:latin typeface="Comic Sans MS" pitchFamily="66" charset="0"/>
              </a:rPr>
              <a:t>(cioè risolvibili in </a:t>
            </a:r>
            <a:r>
              <a:rPr lang="it-IT" sz="2600" dirty="0" smtClean="0">
                <a:solidFill>
                  <a:srgbClr val="3366FF"/>
                </a:solidFill>
                <a:latin typeface="Comic Sans MS" pitchFamily="66" charset="0"/>
              </a:rPr>
              <a:t>tempi ‘’ragionevoli’’</a:t>
            </a:r>
            <a:r>
              <a:rPr lang="it-IT" sz="2600" dirty="0" smtClean="0">
                <a:latin typeface="Comic Sans MS" pitchFamily="66" charset="0"/>
              </a:rPr>
              <a:t>)</a:t>
            </a:r>
            <a:endParaRPr lang="it-IT" sz="2600" dirty="0">
              <a:latin typeface="Comic Sans MS" pitchFamily="66" charset="0"/>
            </a:endParaRPr>
          </a:p>
          <a:p>
            <a:pPr lvl="2"/>
            <a:r>
              <a:rPr lang="it-IT" sz="2600" dirty="0">
                <a:latin typeface="Comic Sans MS" pitchFamily="66" charset="0"/>
              </a:rPr>
              <a:t>problemi </a:t>
            </a:r>
            <a:r>
              <a:rPr lang="it-IT" sz="2600" dirty="0" smtClean="0">
                <a:solidFill>
                  <a:srgbClr val="3366FF"/>
                </a:solidFill>
                <a:latin typeface="Comic Sans MS" pitchFamily="66" charset="0"/>
              </a:rPr>
              <a:t>intrattabili</a:t>
            </a:r>
            <a:endParaRPr lang="it-IT" dirty="0">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22</a:t>
            </a:fld>
            <a:endParaRPr lang="en-US"/>
          </a:p>
        </p:txBody>
      </p:sp>
    </p:spTree>
    <p:extLst>
      <p:ext uri="{BB962C8B-B14F-4D97-AF65-F5344CB8AC3E}">
        <p14:creationId xmlns:p14="http://schemas.microsoft.com/office/powerpoint/2010/main" val="5559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latin typeface="Comic Sans MS" pitchFamily="66" charset="0"/>
              </a:rPr>
              <a:t>Insiemi numerabili </a:t>
            </a:r>
          </a:p>
        </p:txBody>
      </p:sp>
      <p:sp>
        <p:nvSpPr>
          <p:cNvPr id="3" name="Segnaposto contenuto 2"/>
          <p:cNvSpPr>
            <a:spLocks noGrp="1"/>
          </p:cNvSpPr>
          <p:nvPr>
            <p:ph idx="1"/>
          </p:nvPr>
        </p:nvSpPr>
        <p:spPr/>
        <p:txBody>
          <a:bodyPr>
            <a:normAutofit fontScale="85000" lnSpcReduction="10000"/>
          </a:bodyPr>
          <a:lstStyle/>
          <a:p>
            <a:r>
              <a:rPr lang="it-IT" dirty="0" smtClean="0">
                <a:latin typeface="Comic Sans MS" pitchFamily="66" charset="0"/>
              </a:rPr>
              <a:t>Un </a:t>
            </a:r>
            <a:r>
              <a:rPr lang="it-IT" dirty="0">
                <a:latin typeface="Comic Sans MS" pitchFamily="66" charset="0"/>
              </a:rPr>
              <a:t>insieme è </a:t>
            </a:r>
            <a:r>
              <a:rPr lang="it-IT" dirty="0">
                <a:solidFill>
                  <a:srgbClr val="FF0000"/>
                </a:solidFill>
                <a:latin typeface="Comic Sans MS" pitchFamily="66" charset="0"/>
              </a:rPr>
              <a:t>numerabile</a:t>
            </a:r>
            <a:r>
              <a:rPr lang="it-IT" dirty="0">
                <a:latin typeface="Comic Sans MS" pitchFamily="66" charset="0"/>
              </a:rPr>
              <a:t> (possiede </a:t>
            </a:r>
            <a:r>
              <a:rPr lang="it-IT" dirty="0" smtClean="0">
                <a:latin typeface="Comic Sans MS" pitchFamily="66" charset="0"/>
              </a:rPr>
              <a:t>un’infinità </a:t>
            </a:r>
            <a:r>
              <a:rPr lang="it-IT" dirty="0">
                <a:latin typeface="Comic Sans MS" pitchFamily="66" charset="0"/>
              </a:rPr>
              <a:t>numerabile di elementi) </a:t>
            </a:r>
          </a:p>
          <a:p>
            <a:pPr marL="0" indent="0" algn="ctr">
              <a:buNone/>
            </a:pPr>
            <a:r>
              <a:rPr lang="it-IT" sz="4400" dirty="0">
                <a:latin typeface="Comic Sans MS" pitchFamily="66" charset="0"/>
              </a:rPr>
              <a:t>⇔</a:t>
            </a:r>
            <a:endParaRPr lang="it-IT" dirty="0">
              <a:latin typeface="Comic Sans MS" pitchFamily="66" charset="0"/>
            </a:endParaRPr>
          </a:p>
          <a:p>
            <a:pPr marL="355600" indent="0">
              <a:buNone/>
            </a:pPr>
            <a:r>
              <a:rPr lang="it-IT" dirty="0" smtClean="0">
                <a:latin typeface="Comic Sans MS" pitchFamily="66" charset="0"/>
              </a:rPr>
              <a:t>i </a:t>
            </a:r>
            <a:r>
              <a:rPr lang="it-IT" dirty="0">
                <a:latin typeface="Comic Sans MS" pitchFamily="66" charset="0"/>
              </a:rPr>
              <a:t>suoi elementi possono essere messi </a:t>
            </a:r>
            <a:r>
              <a:rPr lang="it-IT" dirty="0" smtClean="0">
                <a:latin typeface="Comic Sans MS" pitchFamily="66" charset="0"/>
              </a:rPr>
              <a:t>in </a:t>
            </a:r>
            <a:r>
              <a:rPr lang="it-IT" dirty="0">
                <a:latin typeface="Comic Sans MS" pitchFamily="66" charset="0"/>
              </a:rPr>
              <a:t>corrispondenza </a:t>
            </a:r>
            <a:r>
              <a:rPr lang="it-IT" dirty="0">
                <a:solidFill>
                  <a:srgbClr val="FF0000"/>
                </a:solidFill>
                <a:latin typeface="Comic Sans MS" pitchFamily="66" charset="0"/>
              </a:rPr>
              <a:t>biunivoca</a:t>
            </a:r>
            <a:r>
              <a:rPr lang="it-IT" dirty="0">
                <a:latin typeface="Comic Sans MS" pitchFamily="66" charset="0"/>
              </a:rPr>
              <a:t> con i </a:t>
            </a:r>
            <a:r>
              <a:rPr lang="it-IT" dirty="0" smtClean="0">
                <a:latin typeface="Comic Sans MS" pitchFamily="66" charset="0"/>
              </a:rPr>
              <a:t>numeri naturali </a:t>
            </a:r>
            <a:r>
              <a:rPr lang="it-IT" b="1" dirty="0" smtClean="0">
                <a:latin typeface="Comic Sans MS" pitchFamily="66" charset="0"/>
              </a:rPr>
              <a:t>N</a:t>
            </a:r>
            <a:r>
              <a:rPr lang="it-IT" dirty="0" smtClean="0">
                <a:latin typeface="Comic Sans MS" pitchFamily="66" charset="0"/>
              </a:rPr>
              <a:t>={0,1,2,3,…}.</a:t>
            </a:r>
          </a:p>
          <a:p>
            <a:r>
              <a:rPr lang="it-IT" dirty="0" smtClean="0">
                <a:latin typeface="Comic Sans MS" pitchFamily="66" charset="0"/>
              </a:rPr>
              <a:t>In </a:t>
            </a:r>
            <a:r>
              <a:rPr lang="it-IT" dirty="0">
                <a:latin typeface="Comic Sans MS" pitchFamily="66" charset="0"/>
              </a:rPr>
              <a:t>altre parole, </a:t>
            </a:r>
            <a:r>
              <a:rPr lang="it-IT" dirty="0" smtClean="0">
                <a:latin typeface="Comic Sans MS" pitchFamily="66" charset="0"/>
              </a:rPr>
              <a:t>un </a:t>
            </a:r>
            <a:r>
              <a:rPr lang="it-IT" dirty="0">
                <a:latin typeface="Comic Sans MS" pitchFamily="66" charset="0"/>
              </a:rPr>
              <a:t>insieme numerabile è un insieme i cui </a:t>
            </a:r>
            <a:r>
              <a:rPr lang="it-IT" dirty="0" smtClean="0">
                <a:latin typeface="Comic Sans MS" pitchFamily="66" charset="0"/>
              </a:rPr>
              <a:t>elementi </a:t>
            </a:r>
            <a:r>
              <a:rPr lang="it-IT" dirty="0">
                <a:latin typeface="Comic Sans MS" pitchFamily="66" charset="0"/>
              </a:rPr>
              <a:t>possono essere </a:t>
            </a:r>
            <a:r>
              <a:rPr lang="it-IT" dirty="0">
                <a:solidFill>
                  <a:srgbClr val="3366FF"/>
                </a:solidFill>
                <a:latin typeface="Comic Sans MS" pitchFamily="66" charset="0"/>
              </a:rPr>
              <a:t>enumerati</a:t>
            </a:r>
            <a:r>
              <a:rPr lang="it-IT" dirty="0">
                <a:latin typeface="Comic Sans MS" pitchFamily="66" charset="0"/>
              </a:rPr>
              <a:t>, ossia </a:t>
            </a:r>
            <a:r>
              <a:rPr lang="it-IT" dirty="0" smtClean="0">
                <a:latin typeface="Comic Sans MS" pitchFamily="66" charset="0"/>
              </a:rPr>
              <a:t>descritti </a:t>
            </a:r>
            <a:r>
              <a:rPr lang="it-IT" dirty="0">
                <a:latin typeface="Comic Sans MS" pitchFamily="66" charset="0"/>
              </a:rPr>
              <a:t>da una sequenza del tipo </a:t>
            </a:r>
            <a:endParaRPr lang="it-IT" dirty="0" smtClean="0">
              <a:latin typeface="Comic Sans MS" pitchFamily="66" charset="0"/>
            </a:endParaRPr>
          </a:p>
          <a:p>
            <a:pPr marL="0" indent="0" algn="ctr">
              <a:buNone/>
            </a:pPr>
            <a:r>
              <a:rPr lang="it-IT" dirty="0" smtClean="0">
                <a:latin typeface="Comic Sans MS" pitchFamily="66" charset="0"/>
              </a:rPr>
              <a:t>a</a:t>
            </a:r>
            <a:r>
              <a:rPr lang="it-IT" baseline="-25000" dirty="0" smtClean="0">
                <a:latin typeface="Comic Sans MS" pitchFamily="66" charset="0"/>
              </a:rPr>
              <a:t>0</a:t>
            </a:r>
            <a:r>
              <a:rPr lang="it-IT" dirty="0" smtClean="0">
                <a:latin typeface="Comic Sans MS" pitchFamily="66" charset="0"/>
              </a:rPr>
              <a:t>, </a:t>
            </a:r>
            <a:r>
              <a:rPr lang="it-IT" dirty="0">
                <a:latin typeface="Comic Sans MS" pitchFamily="66" charset="0"/>
              </a:rPr>
              <a:t>a</a:t>
            </a:r>
            <a:r>
              <a:rPr lang="it-IT" baseline="-25000" dirty="0" smtClean="0">
                <a:latin typeface="Comic Sans MS" pitchFamily="66" charset="0"/>
              </a:rPr>
              <a:t>1</a:t>
            </a:r>
            <a:r>
              <a:rPr lang="it-IT" dirty="0" smtClean="0">
                <a:latin typeface="Comic Sans MS" pitchFamily="66" charset="0"/>
              </a:rPr>
              <a:t>, a</a:t>
            </a:r>
            <a:r>
              <a:rPr lang="it-IT" baseline="-25000" dirty="0" smtClean="0">
                <a:latin typeface="Comic Sans MS" pitchFamily="66" charset="0"/>
              </a:rPr>
              <a:t>2</a:t>
            </a:r>
            <a:r>
              <a:rPr lang="it-IT" dirty="0" smtClean="0">
                <a:latin typeface="Comic Sans MS" pitchFamily="66" charset="0"/>
              </a:rPr>
              <a:t>, </a:t>
            </a:r>
            <a:r>
              <a:rPr lang="it-IT" dirty="0">
                <a:latin typeface="Comic Sans MS" pitchFamily="66" charset="0"/>
              </a:rPr>
              <a:t>... , </a:t>
            </a:r>
            <a:r>
              <a:rPr lang="it-IT" dirty="0" smtClean="0">
                <a:latin typeface="Comic Sans MS" pitchFamily="66" charset="0"/>
              </a:rPr>
              <a:t>a</a:t>
            </a:r>
            <a:r>
              <a:rPr lang="it-IT" baseline="-25000" dirty="0" smtClean="0">
                <a:latin typeface="Comic Sans MS" pitchFamily="66" charset="0"/>
              </a:rPr>
              <a:t>n</a:t>
            </a:r>
            <a:r>
              <a:rPr lang="it-IT" dirty="0" smtClean="0">
                <a:latin typeface="Comic Sans MS" pitchFamily="66" charset="0"/>
              </a:rPr>
              <a:t>, ...</a:t>
            </a:r>
            <a:endParaRPr lang="it-IT" dirty="0">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23</a:t>
            </a:fld>
            <a:endParaRPr lang="en-US"/>
          </a:p>
        </p:txBody>
      </p:sp>
    </p:spTree>
    <p:extLst>
      <p:ext uri="{BB962C8B-B14F-4D97-AF65-F5344CB8AC3E}">
        <p14:creationId xmlns:p14="http://schemas.microsoft.com/office/powerpoint/2010/main" val="353984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Comic Sans MS" pitchFamily="66" charset="0"/>
              </a:rPr>
              <a:t>Insiemi numerabili: esempi</a:t>
            </a:r>
          </a:p>
        </p:txBody>
      </p:sp>
      <p:sp>
        <p:nvSpPr>
          <p:cNvPr id="3" name="Segnaposto contenuto 2"/>
          <p:cNvSpPr>
            <a:spLocks noGrp="1"/>
          </p:cNvSpPr>
          <p:nvPr>
            <p:ph idx="1"/>
          </p:nvPr>
        </p:nvSpPr>
        <p:spPr>
          <a:xfrm>
            <a:off x="251520" y="1600200"/>
            <a:ext cx="8579296" cy="4525963"/>
          </a:xfrm>
        </p:spPr>
        <p:txBody>
          <a:bodyPr>
            <a:normAutofit fontScale="77500" lnSpcReduction="20000"/>
          </a:bodyPr>
          <a:lstStyle/>
          <a:p>
            <a:r>
              <a:rPr lang="it-IT" dirty="0">
                <a:latin typeface="Comic Sans MS" pitchFamily="66" charset="0"/>
              </a:rPr>
              <a:t>Insieme dei numeri naturali </a:t>
            </a:r>
            <a:r>
              <a:rPr lang="it-IT" b="1" dirty="0">
                <a:latin typeface="Comic Sans MS" pitchFamily="66" charset="0"/>
              </a:rPr>
              <a:t>N</a:t>
            </a:r>
            <a:r>
              <a:rPr lang="it-IT" b="1" dirty="0" smtClean="0">
                <a:latin typeface="Comic Sans MS" pitchFamily="66" charset="0"/>
              </a:rPr>
              <a:t>=</a:t>
            </a:r>
            <a:r>
              <a:rPr lang="it-IT" dirty="0" smtClean="0">
                <a:latin typeface="Comic Sans MS" pitchFamily="66" charset="0"/>
              </a:rPr>
              <a:t>{0</a:t>
            </a:r>
            <a:r>
              <a:rPr lang="it-IT" dirty="0">
                <a:latin typeface="Comic Sans MS" pitchFamily="66" charset="0"/>
              </a:rPr>
              <a:t>, 1, 2</a:t>
            </a:r>
            <a:r>
              <a:rPr lang="it-IT" dirty="0" smtClean="0">
                <a:latin typeface="Comic Sans MS" pitchFamily="66" charset="0"/>
              </a:rPr>
              <a:t>, </a:t>
            </a:r>
            <a:r>
              <a:rPr lang="it-IT" dirty="0">
                <a:latin typeface="Comic Sans MS" pitchFamily="66" charset="0"/>
              </a:rPr>
              <a:t>…}</a:t>
            </a:r>
            <a:r>
              <a:rPr lang="it-IT" b="1" dirty="0" smtClean="0">
                <a:latin typeface="Comic Sans MS" pitchFamily="66" charset="0"/>
              </a:rPr>
              <a:t> </a:t>
            </a:r>
            <a:r>
              <a:rPr lang="it-IT" dirty="0" smtClean="0">
                <a:latin typeface="Comic Sans MS" pitchFamily="66" charset="0"/>
              </a:rPr>
              <a:t>(banalmente mediante la </a:t>
            </a:r>
            <a:r>
              <a:rPr lang="it-IT" dirty="0" smtClean="0">
                <a:solidFill>
                  <a:schemeClr val="tx2">
                    <a:lumMod val="60000"/>
                    <a:lumOff val="40000"/>
                  </a:schemeClr>
                </a:solidFill>
                <a:latin typeface="Comic Sans MS" pitchFamily="66" charset="0"/>
              </a:rPr>
              <a:t>corrispondenza identica </a:t>
            </a:r>
            <a:r>
              <a:rPr lang="it-IT" dirty="0">
                <a:latin typeface="Comic Sans MS" pitchFamily="66" charset="0"/>
              </a:rPr>
              <a:t>n ↔ </a:t>
            </a:r>
            <a:r>
              <a:rPr lang="it-IT" dirty="0" smtClean="0">
                <a:latin typeface="Comic Sans MS" pitchFamily="66" charset="0"/>
              </a:rPr>
              <a:t>n</a:t>
            </a:r>
            <a:r>
              <a:rPr lang="it-IT" dirty="0">
                <a:latin typeface="Comic Sans MS" pitchFamily="66" charset="0"/>
              </a:rPr>
              <a:t>)</a:t>
            </a:r>
          </a:p>
          <a:p>
            <a:r>
              <a:rPr lang="it-IT" dirty="0" smtClean="0">
                <a:latin typeface="Comic Sans MS" pitchFamily="66" charset="0"/>
              </a:rPr>
              <a:t>Insieme </a:t>
            </a:r>
            <a:r>
              <a:rPr lang="it-IT" dirty="0">
                <a:latin typeface="Comic Sans MS" pitchFamily="66" charset="0"/>
              </a:rPr>
              <a:t>dei numeri interi </a:t>
            </a:r>
            <a:r>
              <a:rPr lang="it-IT" b="1" dirty="0" smtClean="0">
                <a:latin typeface="Comic Sans MS" pitchFamily="66" charset="0"/>
              </a:rPr>
              <a:t>Z=</a:t>
            </a:r>
            <a:r>
              <a:rPr lang="it-IT" dirty="0" smtClean="0">
                <a:latin typeface="Comic Sans MS" pitchFamily="66" charset="0"/>
              </a:rPr>
              <a:t>{…-3, -2, -1, 0, 1, 2, 3, …}:</a:t>
            </a:r>
            <a:endParaRPr lang="it-IT" dirty="0">
              <a:latin typeface="Comic Sans MS" pitchFamily="66" charset="0"/>
            </a:endParaRPr>
          </a:p>
          <a:p>
            <a:pPr marL="0" indent="0" algn="ctr">
              <a:buNone/>
            </a:pPr>
            <a:r>
              <a:rPr lang="it-IT" sz="3000" dirty="0">
                <a:latin typeface="Comic Sans MS" pitchFamily="66" charset="0"/>
              </a:rPr>
              <a:t>n ↔ 2|n|       n ≤ 0</a:t>
            </a:r>
          </a:p>
          <a:p>
            <a:pPr marL="0" indent="0" algn="ctr">
              <a:buNone/>
            </a:pPr>
            <a:r>
              <a:rPr lang="it-IT" sz="3000" dirty="0" smtClean="0">
                <a:latin typeface="Comic Sans MS" pitchFamily="66" charset="0"/>
              </a:rPr>
              <a:t>n ↔ 2n – 1     n &gt; 0</a:t>
            </a:r>
          </a:p>
          <a:p>
            <a:pPr marL="0" indent="0" algn="ctr">
              <a:buNone/>
            </a:pPr>
            <a:r>
              <a:rPr lang="it-IT" sz="3000" dirty="0" smtClean="0">
                <a:solidFill>
                  <a:srgbClr val="3366FF"/>
                </a:solidFill>
                <a:latin typeface="Comic Sans MS" pitchFamily="66" charset="0"/>
              </a:rPr>
              <a:t>Enumerazione</a:t>
            </a:r>
            <a:r>
              <a:rPr lang="it-IT" sz="3000" dirty="0" smtClean="0">
                <a:latin typeface="Comic Sans MS" pitchFamily="66" charset="0"/>
              </a:rPr>
              <a:t>: 0</a:t>
            </a:r>
            <a:r>
              <a:rPr lang="it-IT" sz="3000" dirty="0">
                <a:latin typeface="Comic Sans MS" pitchFamily="66" charset="0"/>
              </a:rPr>
              <a:t>, </a:t>
            </a:r>
            <a:r>
              <a:rPr lang="it-IT" sz="3000" dirty="0" smtClean="0">
                <a:latin typeface="Comic Sans MS" pitchFamily="66" charset="0"/>
              </a:rPr>
              <a:t>1, -1</a:t>
            </a:r>
            <a:r>
              <a:rPr lang="it-IT" sz="3000" dirty="0">
                <a:latin typeface="Comic Sans MS" pitchFamily="66" charset="0"/>
              </a:rPr>
              <a:t>, </a:t>
            </a:r>
            <a:r>
              <a:rPr lang="it-IT" sz="3000" dirty="0" smtClean="0">
                <a:latin typeface="Comic Sans MS" pitchFamily="66" charset="0"/>
              </a:rPr>
              <a:t>2</a:t>
            </a:r>
            <a:r>
              <a:rPr lang="it-IT" sz="3000" dirty="0">
                <a:latin typeface="Comic Sans MS" pitchFamily="66" charset="0"/>
              </a:rPr>
              <a:t>, </a:t>
            </a:r>
            <a:r>
              <a:rPr lang="it-IT" sz="3000" dirty="0" smtClean="0">
                <a:latin typeface="Comic Sans MS" pitchFamily="66" charset="0"/>
              </a:rPr>
              <a:t>-2</a:t>
            </a:r>
            <a:r>
              <a:rPr lang="it-IT" sz="3000" dirty="0">
                <a:latin typeface="Comic Sans MS" pitchFamily="66" charset="0"/>
              </a:rPr>
              <a:t>, </a:t>
            </a:r>
            <a:r>
              <a:rPr lang="it-IT" sz="3000" dirty="0" smtClean="0">
                <a:latin typeface="Comic Sans MS" pitchFamily="66" charset="0"/>
              </a:rPr>
              <a:t>3</a:t>
            </a:r>
            <a:r>
              <a:rPr lang="it-IT" sz="3000" dirty="0">
                <a:latin typeface="Comic Sans MS" pitchFamily="66" charset="0"/>
              </a:rPr>
              <a:t>, </a:t>
            </a:r>
            <a:r>
              <a:rPr lang="it-IT" sz="3000" dirty="0" smtClean="0">
                <a:latin typeface="Comic Sans MS" pitchFamily="66" charset="0"/>
              </a:rPr>
              <a:t>-3</a:t>
            </a:r>
            <a:r>
              <a:rPr lang="it-IT" sz="3000" dirty="0">
                <a:latin typeface="Comic Sans MS" pitchFamily="66" charset="0"/>
              </a:rPr>
              <a:t>, </a:t>
            </a:r>
            <a:r>
              <a:rPr lang="it-IT" sz="3000" dirty="0" smtClean="0">
                <a:latin typeface="Comic Sans MS" pitchFamily="66" charset="0"/>
              </a:rPr>
              <a:t>4</a:t>
            </a:r>
            <a:r>
              <a:rPr lang="it-IT" sz="3000" dirty="0">
                <a:latin typeface="Comic Sans MS" pitchFamily="66" charset="0"/>
              </a:rPr>
              <a:t>, </a:t>
            </a:r>
            <a:r>
              <a:rPr lang="it-IT" sz="3000" dirty="0" smtClean="0">
                <a:latin typeface="Comic Sans MS" pitchFamily="66" charset="0"/>
              </a:rPr>
              <a:t>-4</a:t>
            </a:r>
            <a:r>
              <a:rPr lang="it-IT" sz="3000" dirty="0">
                <a:latin typeface="Comic Sans MS" pitchFamily="66" charset="0"/>
              </a:rPr>
              <a:t>, ...</a:t>
            </a:r>
          </a:p>
          <a:p>
            <a:r>
              <a:rPr lang="it-IT" dirty="0" smtClean="0">
                <a:latin typeface="Comic Sans MS" pitchFamily="66" charset="0"/>
              </a:rPr>
              <a:t>Insieme </a:t>
            </a:r>
            <a:r>
              <a:rPr lang="it-IT" dirty="0">
                <a:latin typeface="Comic Sans MS" pitchFamily="66" charset="0"/>
              </a:rPr>
              <a:t>dei numeri naturali </a:t>
            </a:r>
            <a:r>
              <a:rPr lang="it-IT" dirty="0" smtClean="0">
                <a:latin typeface="Comic Sans MS" pitchFamily="66" charset="0"/>
              </a:rPr>
              <a:t>pari (incluso lo 0):</a:t>
            </a:r>
            <a:endParaRPr lang="it-IT" dirty="0">
              <a:latin typeface="Comic Sans MS" pitchFamily="66" charset="0"/>
            </a:endParaRPr>
          </a:p>
          <a:p>
            <a:pPr marL="0" indent="0" algn="ctr">
              <a:buNone/>
            </a:pPr>
            <a:r>
              <a:rPr lang="it-IT" sz="3000" dirty="0" smtClean="0">
                <a:latin typeface="Comic Sans MS" pitchFamily="66" charset="0"/>
              </a:rPr>
              <a:t>n </a:t>
            </a:r>
            <a:r>
              <a:rPr lang="it-IT" sz="3000" dirty="0">
                <a:latin typeface="Comic Sans MS" pitchFamily="66" charset="0"/>
              </a:rPr>
              <a:t>↔ </a:t>
            </a:r>
            <a:r>
              <a:rPr lang="it-IT" sz="3000" dirty="0" smtClean="0">
                <a:latin typeface="Comic Sans MS" pitchFamily="66" charset="0"/>
              </a:rPr>
              <a:t>n/2  </a:t>
            </a:r>
          </a:p>
          <a:p>
            <a:pPr marL="0" indent="0" algn="ctr">
              <a:buNone/>
            </a:pPr>
            <a:r>
              <a:rPr lang="it-IT" sz="3000" dirty="0">
                <a:solidFill>
                  <a:srgbClr val="3366FF"/>
                </a:solidFill>
                <a:latin typeface="Comic Sans MS" pitchFamily="66" charset="0"/>
              </a:rPr>
              <a:t>Enumerazione</a:t>
            </a:r>
            <a:r>
              <a:rPr lang="it-IT" sz="3000" dirty="0">
                <a:latin typeface="Comic Sans MS" pitchFamily="66" charset="0"/>
              </a:rPr>
              <a:t>: </a:t>
            </a:r>
            <a:r>
              <a:rPr lang="it-IT" sz="3000" dirty="0" smtClean="0">
                <a:latin typeface="Comic Sans MS" pitchFamily="66" charset="0"/>
              </a:rPr>
              <a:t>0, 2</a:t>
            </a:r>
            <a:r>
              <a:rPr lang="it-IT" sz="3000" dirty="0">
                <a:latin typeface="Comic Sans MS" pitchFamily="66" charset="0"/>
              </a:rPr>
              <a:t>, 4, 6, 8, ...</a:t>
            </a:r>
          </a:p>
          <a:p>
            <a:r>
              <a:rPr lang="it-IT" dirty="0" smtClean="0">
                <a:latin typeface="Comic Sans MS" pitchFamily="66" charset="0"/>
              </a:rPr>
              <a:t>Insieme </a:t>
            </a:r>
            <a:r>
              <a:rPr lang="it-IT" dirty="0">
                <a:latin typeface="Comic Sans MS" pitchFamily="66" charset="0"/>
              </a:rPr>
              <a:t>delle </a:t>
            </a:r>
            <a:r>
              <a:rPr lang="it-IT" dirty="0" smtClean="0">
                <a:solidFill>
                  <a:srgbClr val="FF0000"/>
                </a:solidFill>
                <a:latin typeface="Comic Sans MS" pitchFamily="66" charset="0"/>
              </a:rPr>
              <a:t>sequenze</a:t>
            </a:r>
            <a:r>
              <a:rPr lang="it-IT" dirty="0" smtClean="0">
                <a:latin typeface="Comic Sans MS" pitchFamily="66" charset="0"/>
              </a:rPr>
              <a:t> (</a:t>
            </a:r>
            <a:r>
              <a:rPr lang="it-IT" dirty="0">
                <a:latin typeface="Comic Sans MS" pitchFamily="66" charset="0"/>
              </a:rPr>
              <a:t>stringhe</a:t>
            </a:r>
            <a:r>
              <a:rPr lang="it-IT" dirty="0" smtClean="0">
                <a:latin typeface="Comic Sans MS" pitchFamily="66" charset="0"/>
              </a:rPr>
              <a:t>) </a:t>
            </a:r>
            <a:r>
              <a:rPr lang="it-IT" dirty="0">
                <a:latin typeface="Comic Sans MS" pitchFamily="66" charset="0"/>
              </a:rPr>
              <a:t>su un alfabeto </a:t>
            </a:r>
            <a:r>
              <a:rPr lang="it-IT" dirty="0" smtClean="0">
                <a:latin typeface="Comic Sans MS" pitchFamily="66" charset="0"/>
              </a:rPr>
              <a:t>finito</a:t>
            </a:r>
            <a:r>
              <a:rPr lang="it-IT" dirty="0">
                <a:latin typeface="Comic Sans MS" pitchFamily="66" charset="0"/>
              </a:rPr>
              <a:t>.</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24</a:t>
            </a:fld>
            <a:endParaRPr lang="en-US"/>
          </a:p>
        </p:txBody>
      </p:sp>
    </p:spTree>
    <p:extLst>
      <p:ext uri="{BB962C8B-B14F-4D97-AF65-F5344CB8AC3E}">
        <p14:creationId xmlns:p14="http://schemas.microsoft.com/office/powerpoint/2010/main" val="20682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Enumerazione delle </a:t>
            </a:r>
            <a:r>
              <a:rPr lang="it-IT" dirty="0">
                <a:solidFill>
                  <a:srgbClr val="FF0000"/>
                </a:solidFill>
              </a:rPr>
              <a:t>sequenze</a:t>
            </a:r>
          </a:p>
        </p:txBody>
      </p:sp>
      <p:sp>
        <p:nvSpPr>
          <p:cNvPr id="3" name="Segnaposto contenuto 2"/>
          <p:cNvSpPr>
            <a:spLocks noGrp="1"/>
          </p:cNvSpPr>
          <p:nvPr>
            <p:ph idx="1"/>
          </p:nvPr>
        </p:nvSpPr>
        <p:spPr/>
        <p:txBody>
          <a:bodyPr>
            <a:normAutofit fontScale="85000" lnSpcReduction="20000"/>
          </a:bodyPr>
          <a:lstStyle/>
          <a:p>
            <a:pPr>
              <a:lnSpc>
                <a:spcPct val="120000"/>
              </a:lnSpc>
            </a:pPr>
            <a:r>
              <a:rPr lang="it-IT" dirty="0"/>
              <a:t>S</a:t>
            </a:r>
            <a:r>
              <a:rPr lang="it-IT" dirty="0" smtClean="0"/>
              <a:t>i </a:t>
            </a:r>
            <a:r>
              <a:rPr lang="it-IT" dirty="0"/>
              <a:t>vogliono elencare in un ordine ragionevole </a:t>
            </a:r>
            <a:r>
              <a:rPr lang="it-IT" dirty="0" smtClean="0"/>
              <a:t>le sequenze </a:t>
            </a:r>
            <a:r>
              <a:rPr lang="it-IT" dirty="0"/>
              <a:t>costruite su un </a:t>
            </a:r>
            <a:r>
              <a:rPr lang="it-IT" dirty="0" smtClean="0"/>
              <a:t>certo alfabeto (</a:t>
            </a:r>
            <a:r>
              <a:rPr lang="it-IT" dirty="0" smtClean="0">
                <a:solidFill>
                  <a:srgbClr val="FF0000"/>
                </a:solidFill>
              </a:rPr>
              <a:t>finito</a:t>
            </a:r>
            <a:r>
              <a:rPr lang="it-IT" dirty="0" smtClean="0"/>
              <a:t>)</a:t>
            </a:r>
            <a:endParaRPr lang="it-IT" dirty="0"/>
          </a:p>
          <a:p>
            <a:pPr>
              <a:lnSpc>
                <a:spcPct val="120000"/>
              </a:lnSpc>
            </a:pPr>
            <a:r>
              <a:rPr lang="it-IT" dirty="0" smtClean="0"/>
              <a:t>Ordine lessicografico: Si </a:t>
            </a:r>
            <a:r>
              <a:rPr lang="it-IT" dirty="0"/>
              <a:t>ordinano </a:t>
            </a:r>
            <a:r>
              <a:rPr lang="it-IT" dirty="0" smtClean="0"/>
              <a:t>i caratteri dell’alfabeto (arbitrariamente); quindi si ordinano le </a:t>
            </a:r>
            <a:r>
              <a:rPr lang="it-IT" dirty="0"/>
              <a:t>sequenze in ordine di lunghezza </a:t>
            </a:r>
            <a:r>
              <a:rPr lang="it-IT" dirty="0" smtClean="0"/>
              <a:t>crescente, e, a parità di </a:t>
            </a:r>
            <a:r>
              <a:rPr lang="it-IT" dirty="0"/>
              <a:t>lunghezza, in “ordine alfabetico</a:t>
            </a:r>
            <a:r>
              <a:rPr lang="it-IT" dirty="0" smtClean="0"/>
              <a:t>”</a:t>
            </a:r>
            <a:endParaRPr lang="it-IT" dirty="0"/>
          </a:p>
          <a:p>
            <a:pPr>
              <a:lnSpc>
                <a:spcPct val="120000"/>
              </a:lnSpc>
            </a:pPr>
            <a:r>
              <a:rPr lang="it-IT" dirty="0" smtClean="0"/>
              <a:t>Una </a:t>
            </a:r>
            <a:r>
              <a:rPr lang="it-IT" dirty="0"/>
              <a:t>sequenza </a:t>
            </a:r>
            <a:r>
              <a:rPr lang="it-IT" dirty="0" smtClean="0">
                <a:solidFill>
                  <a:srgbClr val="FF0000"/>
                </a:solidFill>
              </a:rPr>
              <a:t>s</a:t>
            </a:r>
            <a:r>
              <a:rPr lang="it-IT" dirty="0" smtClean="0"/>
              <a:t> arbitraria </a:t>
            </a:r>
            <a:r>
              <a:rPr lang="it-IT" dirty="0"/>
              <a:t>si </a:t>
            </a:r>
            <a:r>
              <a:rPr lang="it-IT" dirty="0" smtClean="0"/>
              <a:t>troverà, </a:t>
            </a:r>
            <a:r>
              <a:rPr lang="it-IT" dirty="0"/>
              <a:t>tra </a:t>
            </a:r>
            <a:r>
              <a:rPr lang="it-IT" dirty="0" smtClean="0"/>
              <a:t>quelle </a:t>
            </a:r>
            <a:r>
              <a:rPr lang="it-IT" dirty="0"/>
              <a:t>di </a:t>
            </a:r>
            <a:r>
              <a:rPr lang="it-IT" dirty="0">
                <a:solidFill>
                  <a:srgbClr val="FF0000"/>
                </a:solidFill>
              </a:rPr>
              <a:t>|s</a:t>
            </a:r>
            <a:r>
              <a:rPr lang="it-IT" dirty="0" smtClean="0">
                <a:solidFill>
                  <a:srgbClr val="FF0000"/>
                </a:solidFill>
              </a:rPr>
              <a:t>|</a:t>
            </a:r>
            <a:r>
              <a:rPr lang="it-IT" dirty="0" smtClean="0"/>
              <a:t> caratteri</a:t>
            </a:r>
            <a:r>
              <a:rPr lang="it-IT" dirty="0"/>
              <a:t>, in posizione alfabetica </a:t>
            </a:r>
            <a:r>
              <a:rPr lang="it-IT" dirty="0" smtClean="0"/>
              <a:t>tra </a:t>
            </a:r>
            <a:r>
              <a:rPr lang="it-IT" dirty="0"/>
              <a:t>queste.</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25</a:t>
            </a:fld>
            <a:endParaRPr lang="en-US"/>
          </a:p>
        </p:txBody>
      </p:sp>
    </p:spTree>
    <p:extLst>
      <p:ext uri="{BB962C8B-B14F-4D97-AF65-F5344CB8AC3E}">
        <p14:creationId xmlns:p14="http://schemas.microsoft.com/office/powerpoint/2010/main" val="1596799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Esempio</a:t>
            </a:r>
            <a:endParaRPr lang="it-IT" dirty="0"/>
          </a:p>
        </p:txBody>
      </p:sp>
      <p:sp>
        <p:nvSpPr>
          <p:cNvPr id="3" name="Segnaposto contenuto 2"/>
          <p:cNvSpPr>
            <a:spLocks noGrp="1"/>
          </p:cNvSpPr>
          <p:nvPr>
            <p:ph idx="1"/>
          </p:nvPr>
        </p:nvSpPr>
        <p:spPr/>
        <p:txBody>
          <a:bodyPr/>
          <a:lstStyle/>
          <a:p>
            <a:pPr marL="0" indent="0">
              <a:buNone/>
            </a:pPr>
            <a:r>
              <a:rPr lang="it-IT" dirty="0" smtClean="0"/>
              <a:t>Alfabeto </a:t>
            </a:r>
            <a:r>
              <a:rPr lang="el-GR" dirty="0" smtClean="0"/>
              <a:t>= </a:t>
            </a:r>
            <a:r>
              <a:rPr lang="el-GR" dirty="0"/>
              <a:t>{</a:t>
            </a:r>
            <a:r>
              <a:rPr lang="it-IT" dirty="0" err="1"/>
              <a:t>a,b,c</a:t>
            </a:r>
            <a:r>
              <a:rPr lang="it-IT" dirty="0"/>
              <a:t>, ..., z}</a:t>
            </a:r>
          </a:p>
          <a:p>
            <a:pPr marL="400050" lvl="1" indent="0">
              <a:buNone/>
            </a:pPr>
            <a:r>
              <a:rPr lang="it-IT" dirty="0" smtClean="0"/>
              <a:t>a</a:t>
            </a:r>
            <a:r>
              <a:rPr lang="it-IT" dirty="0"/>
              <a:t>, b, c, ..., z, </a:t>
            </a:r>
            <a:endParaRPr lang="it-IT" dirty="0" smtClean="0"/>
          </a:p>
          <a:p>
            <a:pPr marL="400050" lvl="1" indent="0">
              <a:buNone/>
            </a:pPr>
            <a:r>
              <a:rPr lang="it-IT" dirty="0" smtClean="0"/>
              <a:t>aa</a:t>
            </a:r>
            <a:r>
              <a:rPr lang="it-IT" dirty="0"/>
              <a:t>, ab, ..., </a:t>
            </a:r>
            <a:r>
              <a:rPr lang="it-IT" dirty="0" err="1"/>
              <a:t>az</a:t>
            </a:r>
            <a:r>
              <a:rPr lang="it-IT" dirty="0"/>
              <a:t>, </a:t>
            </a:r>
            <a:r>
              <a:rPr lang="it-IT" dirty="0" err="1"/>
              <a:t>ba</a:t>
            </a:r>
            <a:r>
              <a:rPr lang="it-IT" dirty="0"/>
              <a:t>, ..., </a:t>
            </a:r>
            <a:r>
              <a:rPr lang="it-IT" dirty="0" err="1"/>
              <a:t>bz</a:t>
            </a:r>
            <a:r>
              <a:rPr lang="it-IT" dirty="0"/>
              <a:t>, ..., za, ..., </a:t>
            </a:r>
            <a:r>
              <a:rPr lang="it-IT" dirty="0" err="1"/>
              <a:t>zz</a:t>
            </a:r>
            <a:r>
              <a:rPr lang="it-IT" dirty="0"/>
              <a:t>,</a:t>
            </a:r>
          </a:p>
          <a:p>
            <a:pPr marL="400050" lvl="1" indent="0">
              <a:buNone/>
            </a:pPr>
            <a:r>
              <a:rPr lang="it-IT" dirty="0" err="1" smtClean="0"/>
              <a:t>aaa</a:t>
            </a:r>
            <a:r>
              <a:rPr lang="it-IT" dirty="0"/>
              <a:t>, </a:t>
            </a:r>
            <a:r>
              <a:rPr lang="it-IT" dirty="0" err="1"/>
              <a:t>aab</a:t>
            </a:r>
            <a:r>
              <a:rPr lang="it-IT" dirty="0"/>
              <a:t>, .... , </a:t>
            </a:r>
            <a:r>
              <a:rPr lang="it-IT" dirty="0" err="1"/>
              <a:t>baa</a:t>
            </a:r>
            <a:r>
              <a:rPr lang="it-IT" dirty="0"/>
              <a:t>, ...., </a:t>
            </a:r>
            <a:r>
              <a:rPr lang="it-IT" dirty="0" err="1"/>
              <a:t>zaa</a:t>
            </a:r>
            <a:r>
              <a:rPr lang="it-IT" dirty="0"/>
              <a:t>, ... , </a:t>
            </a:r>
            <a:r>
              <a:rPr lang="it-IT" dirty="0" err="1"/>
              <a:t>zzz</a:t>
            </a:r>
            <a:r>
              <a:rPr lang="it-IT" dirty="0"/>
              <a:t>,</a:t>
            </a:r>
          </a:p>
          <a:p>
            <a:pPr marL="400050" lvl="1" indent="0">
              <a:buNone/>
            </a:pPr>
            <a:r>
              <a:rPr lang="it-IT" dirty="0" smtClean="0"/>
              <a:t>...</a:t>
            </a:r>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26</a:t>
            </a:fld>
            <a:endParaRPr lang="en-US"/>
          </a:p>
        </p:txBody>
      </p:sp>
    </p:spTree>
    <p:extLst>
      <p:ext uri="{BB962C8B-B14F-4D97-AF65-F5344CB8AC3E}">
        <p14:creationId xmlns:p14="http://schemas.microsoft.com/office/powerpoint/2010/main" val="13567249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Enumerazione delle </a:t>
            </a:r>
            <a:r>
              <a:rPr lang="it-IT" dirty="0" smtClean="0"/>
              <a:t>sequenze</a:t>
            </a:r>
            <a:endParaRPr lang="it-IT" dirty="0"/>
          </a:p>
        </p:txBody>
      </p:sp>
      <p:sp>
        <p:nvSpPr>
          <p:cNvPr id="3" name="Segnaposto contenuto 2"/>
          <p:cNvSpPr>
            <a:spLocks noGrp="1"/>
          </p:cNvSpPr>
          <p:nvPr>
            <p:ph idx="1"/>
          </p:nvPr>
        </p:nvSpPr>
        <p:spPr/>
        <p:txBody>
          <a:bodyPr/>
          <a:lstStyle/>
          <a:p>
            <a:pPr marL="0" indent="0">
              <a:buNone/>
            </a:pPr>
            <a:r>
              <a:rPr lang="it-IT" dirty="0"/>
              <a:t>A</a:t>
            </a:r>
            <a:r>
              <a:rPr lang="it-IT" dirty="0" smtClean="0"/>
              <a:t>d </a:t>
            </a:r>
            <a:r>
              <a:rPr lang="it-IT" dirty="0"/>
              <a:t>una </a:t>
            </a:r>
            <a:r>
              <a:rPr lang="it-IT" dirty="0" smtClean="0">
                <a:solidFill>
                  <a:srgbClr val="3366FF"/>
                </a:solidFill>
              </a:rPr>
              <a:t>sequenza</a:t>
            </a:r>
            <a:r>
              <a:rPr lang="it-IT" dirty="0" smtClean="0"/>
              <a:t> arbitraria </a:t>
            </a:r>
            <a:r>
              <a:rPr lang="it-IT" dirty="0"/>
              <a:t>corrisponde il </a:t>
            </a:r>
            <a:r>
              <a:rPr lang="it-IT" dirty="0" smtClean="0">
                <a:solidFill>
                  <a:srgbClr val="FF0000"/>
                </a:solidFill>
              </a:rPr>
              <a:t>numero</a:t>
            </a:r>
            <a:r>
              <a:rPr lang="it-IT" dirty="0" smtClean="0"/>
              <a:t> </a:t>
            </a:r>
            <a:r>
              <a:rPr lang="it-IT" dirty="0"/>
              <a:t>che ne indica la </a:t>
            </a:r>
            <a:r>
              <a:rPr lang="it-IT" dirty="0" smtClean="0"/>
              <a:t>posizione nell’elenco</a:t>
            </a:r>
            <a:endParaRPr lang="it-IT" dirty="0"/>
          </a:p>
          <a:p>
            <a:pPr marL="0" indent="0">
              <a:buNone/>
            </a:pPr>
            <a:r>
              <a:rPr lang="it-IT" dirty="0" smtClean="0"/>
              <a:t>Ad un </a:t>
            </a:r>
            <a:r>
              <a:rPr lang="it-IT" dirty="0">
                <a:solidFill>
                  <a:srgbClr val="FF0000"/>
                </a:solidFill>
              </a:rPr>
              <a:t>numero</a:t>
            </a:r>
            <a:r>
              <a:rPr lang="it-IT" dirty="0"/>
              <a:t> naturale </a:t>
            </a:r>
            <a:r>
              <a:rPr lang="it-IT" dirty="0" smtClean="0">
                <a:solidFill>
                  <a:srgbClr val="FF0000"/>
                </a:solidFill>
              </a:rPr>
              <a:t>n</a:t>
            </a:r>
            <a:r>
              <a:rPr lang="it-IT" dirty="0" smtClean="0"/>
              <a:t> corrisponde la </a:t>
            </a:r>
            <a:r>
              <a:rPr lang="it-IT" dirty="0" smtClean="0">
                <a:solidFill>
                  <a:srgbClr val="3366FF"/>
                </a:solidFill>
              </a:rPr>
              <a:t>sequenza</a:t>
            </a:r>
            <a:r>
              <a:rPr lang="it-IT" dirty="0" smtClean="0"/>
              <a:t> </a:t>
            </a:r>
            <a:r>
              <a:rPr lang="it-IT" dirty="0"/>
              <a:t>in posizione </a:t>
            </a:r>
            <a:r>
              <a:rPr lang="it-IT" dirty="0" smtClean="0">
                <a:solidFill>
                  <a:srgbClr val="FF0000"/>
                </a:solidFill>
              </a:rPr>
              <a:t>n</a:t>
            </a:r>
          </a:p>
          <a:p>
            <a:pPr marL="0" indent="0">
              <a:buNone/>
            </a:pPr>
            <a:r>
              <a:rPr lang="it-IT" dirty="0" smtClean="0">
                <a:sym typeface="Symbol"/>
              </a:rPr>
              <a:t> Corrispondenza biunivoca con </a:t>
            </a:r>
            <a:r>
              <a:rPr lang="it-IT" b="1" dirty="0" smtClean="0">
                <a:sym typeface="Symbol"/>
              </a:rPr>
              <a:t>N</a:t>
            </a:r>
            <a:endParaRPr lang="it-IT" b="1" dirty="0" smtClean="0"/>
          </a:p>
          <a:p>
            <a:pPr marL="0" indent="0">
              <a:buNone/>
            </a:pPr>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27</a:t>
            </a:fld>
            <a:endParaRPr lang="en-US"/>
          </a:p>
        </p:txBody>
      </p:sp>
    </p:spTree>
    <p:extLst>
      <p:ext uri="{BB962C8B-B14F-4D97-AF65-F5344CB8AC3E}">
        <p14:creationId xmlns:p14="http://schemas.microsoft.com/office/powerpoint/2010/main" val="12351949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Insiemi non </a:t>
            </a:r>
            <a:r>
              <a:rPr lang="it-IT" dirty="0" smtClean="0"/>
              <a:t>numerabili</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Esempi</a:t>
            </a:r>
            <a:r>
              <a:rPr lang="it-IT" dirty="0"/>
              <a:t>:</a:t>
            </a:r>
          </a:p>
          <a:p>
            <a:r>
              <a:rPr lang="it-IT" dirty="0" smtClean="0"/>
              <a:t>insieme </a:t>
            </a:r>
            <a:r>
              <a:rPr lang="it-IT" dirty="0"/>
              <a:t>dei numeri reali compresi nell’intervallo chiuso [0,1]</a:t>
            </a:r>
          </a:p>
          <a:p>
            <a:r>
              <a:rPr lang="it-IT" dirty="0" smtClean="0"/>
              <a:t>insieme </a:t>
            </a:r>
            <a:r>
              <a:rPr lang="it-IT" dirty="0"/>
              <a:t>dei numeri reali</a:t>
            </a:r>
          </a:p>
          <a:p>
            <a:r>
              <a:rPr lang="it-IT" dirty="0" smtClean="0"/>
              <a:t>insieme </a:t>
            </a:r>
            <a:r>
              <a:rPr lang="it-IT" dirty="0"/>
              <a:t>di tutte le </a:t>
            </a:r>
            <a:r>
              <a:rPr lang="it-IT" dirty="0" smtClean="0"/>
              <a:t>rette </a:t>
            </a:r>
            <a:r>
              <a:rPr lang="it-IT" dirty="0"/>
              <a:t>nel piano</a:t>
            </a:r>
          </a:p>
          <a:p>
            <a:r>
              <a:rPr lang="it-IT" dirty="0" smtClean="0"/>
              <a:t>insieme </a:t>
            </a:r>
            <a:r>
              <a:rPr lang="it-IT" dirty="0"/>
              <a:t>delle </a:t>
            </a:r>
            <a:r>
              <a:rPr lang="it-IT" dirty="0">
                <a:solidFill>
                  <a:srgbClr val="FF0000"/>
                </a:solidFill>
              </a:rPr>
              <a:t>funzioni </a:t>
            </a:r>
            <a:r>
              <a:rPr lang="it-IT" dirty="0" smtClean="0">
                <a:solidFill>
                  <a:srgbClr val="FF0000"/>
                </a:solidFill>
              </a:rPr>
              <a:t>naturali in </a:t>
            </a:r>
            <a:r>
              <a:rPr lang="it-IT" dirty="0">
                <a:solidFill>
                  <a:srgbClr val="FF0000"/>
                </a:solidFill>
              </a:rPr>
              <a:t>una o più variabili</a:t>
            </a:r>
            <a:r>
              <a:rPr lang="it-IT" dirty="0"/>
              <a:t>.</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28</a:t>
            </a:fld>
            <a:endParaRPr lang="en-US"/>
          </a:p>
        </p:txBody>
      </p:sp>
    </p:spTree>
    <p:extLst>
      <p:ext uri="{BB962C8B-B14F-4D97-AF65-F5344CB8AC3E}">
        <p14:creationId xmlns:p14="http://schemas.microsoft.com/office/powerpoint/2010/main" val="19147098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normAutofit fontScale="90000"/>
          </a:bodyPr>
          <a:lstStyle/>
          <a:p>
            <a:r>
              <a:rPr lang="en-US" dirty="0" err="1"/>
              <a:t>Quante</a:t>
            </a:r>
            <a:r>
              <a:rPr lang="en-US" dirty="0"/>
              <a:t> </a:t>
            </a:r>
            <a:r>
              <a:rPr lang="en-US" dirty="0" err="1"/>
              <a:t>sono</a:t>
            </a:r>
            <a:r>
              <a:rPr lang="en-US" dirty="0"/>
              <a:t> le </a:t>
            </a:r>
            <a:r>
              <a:rPr lang="en-US" dirty="0" err="1"/>
              <a:t>funzioni</a:t>
            </a:r>
            <a:r>
              <a:rPr lang="en-US" dirty="0"/>
              <a:t> da </a:t>
            </a:r>
            <a:r>
              <a:rPr lang="en-US" dirty="0" err="1"/>
              <a:t>numeri</a:t>
            </a:r>
            <a:r>
              <a:rPr lang="en-US" dirty="0"/>
              <a:t> </a:t>
            </a:r>
            <a:r>
              <a:rPr lang="en-US" dirty="0" err="1"/>
              <a:t>naturali</a:t>
            </a:r>
            <a:r>
              <a:rPr lang="en-US" dirty="0"/>
              <a:t> in </a:t>
            </a:r>
            <a:r>
              <a:rPr lang="en-US" dirty="0" err="1"/>
              <a:t>numeri</a:t>
            </a:r>
            <a:r>
              <a:rPr lang="en-US" dirty="0"/>
              <a:t> </a:t>
            </a:r>
            <a:r>
              <a:rPr lang="en-US" dirty="0" err="1" smtClean="0"/>
              <a:t>naturali</a:t>
            </a:r>
            <a:r>
              <a:rPr lang="en-US" dirty="0" smtClean="0">
                <a:sym typeface="Symbol" pitchFamily="18" charset="2"/>
              </a:rPr>
              <a:t>?</a:t>
            </a:r>
            <a:endParaRPr lang="en-GB" dirty="0"/>
          </a:p>
        </p:txBody>
      </p:sp>
      <p:sp>
        <p:nvSpPr>
          <p:cNvPr id="60419" name="Rectangle 3"/>
          <p:cNvSpPr>
            <a:spLocks noGrp="1" noChangeArrowheads="1"/>
          </p:cNvSpPr>
          <p:nvPr>
            <p:ph type="body" idx="1"/>
          </p:nvPr>
        </p:nvSpPr>
        <p:spPr/>
        <p:txBody>
          <a:bodyPr>
            <a:normAutofit/>
          </a:bodyPr>
          <a:lstStyle/>
          <a:p>
            <a:pPr>
              <a:lnSpc>
                <a:spcPct val="90000"/>
              </a:lnSpc>
            </a:pPr>
            <a:r>
              <a:rPr lang="en-US" dirty="0" err="1" smtClean="0"/>
              <a:t>Sono</a:t>
            </a:r>
            <a:r>
              <a:rPr lang="en-US" dirty="0" smtClean="0"/>
              <a:t> </a:t>
            </a:r>
            <a:r>
              <a:rPr lang="en-US" dirty="0" err="1">
                <a:solidFill>
                  <a:srgbClr val="3366FF"/>
                </a:solidFill>
              </a:rPr>
              <a:t>enumerabili</a:t>
            </a:r>
            <a:r>
              <a:rPr lang="en-US" dirty="0"/>
              <a:t>? NO!!!</a:t>
            </a:r>
          </a:p>
          <a:p>
            <a:pPr>
              <a:lnSpc>
                <a:spcPct val="90000"/>
              </a:lnSpc>
            </a:pPr>
            <a:r>
              <a:rPr lang="en-US" dirty="0"/>
              <a:t>Come </a:t>
            </a:r>
            <a:r>
              <a:rPr lang="en-US" dirty="0" err="1"/>
              <a:t>possiamo</a:t>
            </a:r>
            <a:r>
              <a:rPr lang="en-US" dirty="0"/>
              <a:t> </a:t>
            </a:r>
            <a:r>
              <a:rPr lang="en-US" dirty="0" err="1"/>
              <a:t>dimostrare</a:t>
            </a:r>
            <a:r>
              <a:rPr lang="en-US" dirty="0"/>
              <a:t> </a:t>
            </a:r>
            <a:r>
              <a:rPr lang="en-US" dirty="0" err="1"/>
              <a:t>che</a:t>
            </a:r>
            <a:r>
              <a:rPr lang="en-US" dirty="0"/>
              <a:t> le </a:t>
            </a:r>
            <a:r>
              <a:rPr lang="en-US" dirty="0" err="1"/>
              <a:t>funzioni</a:t>
            </a:r>
            <a:r>
              <a:rPr lang="en-US" dirty="0"/>
              <a:t> da </a:t>
            </a:r>
            <a:r>
              <a:rPr lang="en-US" dirty="0" err="1"/>
              <a:t>naturali</a:t>
            </a:r>
            <a:r>
              <a:rPr lang="en-US" dirty="0"/>
              <a:t> in </a:t>
            </a:r>
            <a:r>
              <a:rPr lang="en-US" dirty="0" err="1"/>
              <a:t>naturali</a:t>
            </a:r>
            <a:r>
              <a:rPr lang="en-US" dirty="0"/>
              <a:t> non </a:t>
            </a:r>
            <a:r>
              <a:rPr lang="en-US" dirty="0" err="1"/>
              <a:t>sono</a:t>
            </a:r>
            <a:r>
              <a:rPr lang="en-US" dirty="0"/>
              <a:t> </a:t>
            </a:r>
            <a:r>
              <a:rPr lang="en-US" dirty="0" err="1" smtClean="0"/>
              <a:t>enumerabili</a:t>
            </a:r>
            <a:r>
              <a:rPr lang="en-US" dirty="0" smtClean="0"/>
              <a:t>?</a:t>
            </a:r>
            <a:endParaRPr lang="en-US" dirty="0"/>
          </a:p>
          <a:p>
            <a:pPr>
              <a:lnSpc>
                <a:spcPct val="90000"/>
              </a:lnSpc>
            </a:pPr>
            <a:r>
              <a:rPr lang="en-US" dirty="0"/>
              <a:t>Si </a:t>
            </a:r>
            <a:r>
              <a:rPr lang="en-US" dirty="0" err="1"/>
              <a:t>procede</a:t>
            </a:r>
            <a:r>
              <a:rPr lang="en-US" dirty="0"/>
              <a:t> con un </a:t>
            </a:r>
            <a:r>
              <a:rPr lang="en-US" dirty="0" err="1"/>
              <a:t>argomento</a:t>
            </a:r>
            <a:r>
              <a:rPr lang="en-US" dirty="0"/>
              <a:t> </a:t>
            </a:r>
            <a:r>
              <a:rPr lang="en-US" dirty="0" err="1"/>
              <a:t>proposto</a:t>
            </a:r>
            <a:r>
              <a:rPr lang="en-US" dirty="0"/>
              <a:t> dal </a:t>
            </a:r>
            <a:r>
              <a:rPr lang="en-US" dirty="0" err="1" smtClean="0"/>
              <a:t>matematico</a:t>
            </a:r>
            <a:r>
              <a:rPr lang="en-US" dirty="0" smtClean="0"/>
              <a:t> </a:t>
            </a:r>
            <a:r>
              <a:rPr lang="en-US" dirty="0" err="1" smtClean="0"/>
              <a:t>tedesco</a:t>
            </a:r>
            <a:r>
              <a:rPr lang="en-US" dirty="0" smtClean="0"/>
              <a:t> Georg Cantor </a:t>
            </a:r>
            <a:r>
              <a:rPr lang="en-US" dirty="0" err="1" smtClean="0"/>
              <a:t>nel</a:t>
            </a:r>
            <a:r>
              <a:rPr lang="en-US" dirty="0" smtClean="0"/>
              <a:t> 1891: </a:t>
            </a:r>
            <a:r>
              <a:rPr lang="en-US" dirty="0"/>
              <a:t>la </a:t>
            </a:r>
            <a:r>
              <a:rPr lang="en-US" dirty="0" err="1">
                <a:solidFill>
                  <a:srgbClr val="FF0000"/>
                </a:solidFill>
              </a:rPr>
              <a:t>diagonalizzazione</a:t>
            </a:r>
            <a:endParaRPr lang="en-GB" dirty="0">
              <a:solidFill>
                <a:srgbClr val="FF0000"/>
              </a:solidFill>
            </a:endParaRPr>
          </a:p>
        </p:txBody>
      </p:sp>
      <p:sp>
        <p:nvSpPr>
          <p:cNvPr id="2" name="Segnaposto numero diapositiva 1"/>
          <p:cNvSpPr>
            <a:spLocks noGrp="1"/>
          </p:cNvSpPr>
          <p:nvPr>
            <p:ph type="sldNum" sz="quarter" idx="12"/>
          </p:nvPr>
        </p:nvSpPr>
        <p:spPr/>
        <p:txBody>
          <a:bodyPr/>
          <a:lstStyle/>
          <a:p>
            <a:fld id="{31003B70-0C27-41C5-BDDC-B296E2F388E3}" type="slidenum">
              <a:rPr lang="en-US" smtClean="0"/>
              <a:pPr/>
              <a:t>29</a:t>
            </a:fld>
            <a:endParaRPr lang="en-US"/>
          </a:p>
        </p:txBody>
      </p:sp>
    </p:spTree>
    <p:extLst>
      <p:ext uri="{BB962C8B-B14F-4D97-AF65-F5344CB8AC3E}">
        <p14:creationId xmlns:p14="http://schemas.microsoft.com/office/powerpoint/2010/main" val="382554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0419">
                                            <p:txEl>
                                              <p:pRg st="1" end="1"/>
                                            </p:txEl>
                                          </p:spTgt>
                                        </p:tgtEl>
                                        <p:attrNameLst>
                                          <p:attrName>style.visibility</p:attrName>
                                        </p:attrNameLst>
                                      </p:cBhvr>
                                      <p:to>
                                        <p:strVal val="visible"/>
                                      </p:to>
                                    </p:set>
                                    <p:animEffect transition="in" filter="wipe(left)">
                                      <p:cBhvr>
                                        <p:cTn id="7" dur="500"/>
                                        <p:tgtEl>
                                          <p:spTgt spid="6041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0419">
                                            <p:txEl>
                                              <p:pRg st="2" end="2"/>
                                            </p:txEl>
                                          </p:spTgt>
                                        </p:tgtEl>
                                        <p:attrNameLst>
                                          <p:attrName>style.visibility</p:attrName>
                                        </p:attrNameLst>
                                      </p:cBhvr>
                                      <p:to>
                                        <p:strVal val="visible"/>
                                      </p:to>
                                    </p:set>
                                    <p:animEffect transition="in" filter="wipe(left)">
                                      <p:cBhvr>
                                        <p:cTn id="12"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Elenco tesine disponibili</a:t>
            </a:r>
            <a:endParaRPr lang="it-IT" dirty="0"/>
          </a:p>
        </p:txBody>
      </p:sp>
      <p:sp>
        <p:nvSpPr>
          <p:cNvPr id="3" name="Segnaposto contenuto 2"/>
          <p:cNvSpPr>
            <a:spLocks noGrp="1"/>
          </p:cNvSpPr>
          <p:nvPr>
            <p:ph idx="1"/>
          </p:nvPr>
        </p:nvSpPr>
        <p:spPr/>
        <p:txBody>
          <a:bodyPr>
            <a:normAutofit fontScale="92500" lnSpcReduction="20000"/>
          </a:bodyPr>
          <a:lstStyle/>
          <a:p>
            <a:pPr marL="514350" indent="-514350">
              <a:buFont typeface="+mj-lt"/>
              <a:buAutoNum type="arabicPeriod"/>
            </a:pPr>
            <a:r>
              <a:rPr lang="en-US" dirty="0">
                <a:latin typeface="Comic Sans MS" pitchFamily="66" charset="0"/>
              </a:rPr>
              <a:t>Il </a:t>
            </a:r>
            <a:r>
              <a:rPr lang="en-US" dirty="0" err="1">
                <a:latin typeface="Comic Sans MS" pitchFamily="66" charset="0"/>
              </a:rPr>
              <a:t>problema</a:t>
            </a:r>
            <a:r>
              <a:rPr lang="en-US" dirty="0">
                <a:latin typeface="Comic Sans MS" pitchFamily="66" charset="0"/>
              </a:rPr>
              <a:t> </a:t>
            </a:r>
            <a:r>
              <a:rPr lang="en-US" dirty="0" err="1" smtClean="0">
                <a:latin typeface="Comic Sans MS" pitchFamily="66" charset="0"/>
              </a:rPr>
              <a:t>dell’arresto</a:t>
            </a:r>
            <a:endParaRPr lang="en-US" dirty="0">
              <a:latin typeface="Comic Sans MS" pitchFamily="66" charset="0"/>
            </a:endParaRPr>
          </a:p>
          <a:p>
            <a:pPr marL="514350" indent="-514350">
              <a:buFont typeface="+mj-lt"/>
              <a:buAutoNum type="arabicPeriod"/>
            </a:pPr>
            <a:r>
              <a:rPr lang="en-US" dirty="0" err="1">
                <a:latin typeface="Comic Sans MS" pitchFamily="66" charset="0"/>
              </a:rPr>
              <a:t>Modelli</a:t>
            </a:r>
            <a:r>
              <a:rPr lang="en-US" dirty="0">
                <a:latin typeface="Comic Sans MS" pitchFamily="66" charset="0"/>
              </a:rPr>
              <a:t> di </a:t>
            </a:r>
            <a:r>
              <a:rPr lang="en-US" dirty="0" err="1">
                <a:latin typeface="Comic Sans MS" pitchFamily="66" charset="0"/>
              </a:rPr>
              <a:t>calcolo</a:t>
            </a:r>
            <a:r>
              <a:rPr lang="en-US" dirty="0">
                <a:latin typeface="Comic Sans MS" pitchFamily="66" charset="0"/>
              </a:rPr>
              <a:t>: </a:t>
            </a:r>
            <a:r>
              <a:rPr lang="en-US" dirty="0" err="1">
                <a:latin typeface="Comic Sans MS" pitchFamily="66" charset="0"/>
              </a:rPr>
              <a:t>macchina</a:t>
            </a:r>
            <a:r>
              <a:rPr lang="en-US" dirty="0">
                <a:latin typeface="Comic Sans MS" pitchFamily="66" charset="0"/>
              </a:rPr>
              <a:t> di Turing e </a:t>
            </a:r>
            <a:r>
              <a:rPr lang="en-US" dirty="0" smtClean="0">
                <a:latin typeface="Comic Sans MS" pitchFamily="66" charset="0"/>
              </a:rPr>
              <a:t>RAM</a:t>
            </a:r>
            <a:r>
              <a:rPr lang="en-US" dirty="0">
                <a:latin typeface="Comic Sans MS" pitchFamily="66" charset="0"/>
              </a:rPr>
              <a:t>	</a:t>
            </a:r>
          </a:p>
          <a:p>
            <a:pPr marL="514350" indent="-514350">
              <a:buFont typeface="+mj-lt"/>
              <a:buAutoNum type="arabicPeriod"/>
            </a:pPr>
            <a:r>
              <a:rPr lang="en-US" dirty="0">
                <a:latin typeface="Comic Sans MS" pitchFamily="66" charset="0"/>
              </a:rPr>
              <a:t>La </a:t>
            </a:r>
            <a:r>
              <a:rPr lang="en-US" dirty="0" err="1">
                <a:latin typeface="Comic Sans MS" pitchFamily="66" charset="0"/>
              </a:rPr>
              <a:t>notazione</a:t>
            </a:r>
            <a:r>
              <a:rPr lang="en-US" dirty="0">
                <a:latin typeface="Comic Sans MS" pitchFamily="66" charset="0"/>
              </a:rPr>
              <a:t> </a:t>
            </a:r>
            <a:r>
              <a:rPr lang="en-US" dirty="0" err="1">
                <a:latin typeface="Comic Sans MS" pitchFamily="66" charset="0"/>
              </a:rPr>
              <a:t>asintotica</a:t>
            </a:r>
            <a:r>
              <a:rPr lang="en-US" dirty="0">
                <a:latin typeface="Comic Sans MS" pitchFamily="66" charset="0"/>
              </a:rPr>
              <a:t>: </a:t>
            </a:r>
            <a:r>
              <a:rPr lang="en-US" dirty="0" err="1">
                <a:latin typeface="Comic Sans MS" pitchFamily="66" charset="0"/>
              </a:rPr>
              <a:t>classi</a:t>
            </a:r>
            <a:r>
              <a:rPr lang="en-US" dirty="0">
                <a:latin typeface="Comic Sans MS" pitchFamily="66" charset="0"/>
              </a:rPr>
              <a:t> O, </a:t>
            </a:r>
            <a:r>
              <a:rPr lang="el-GR" dirty="0">
                <a:latin typeface="Comic Sans MS" pitchFamily="66" charset="0"/>
              </a:rPr>
              <a:t>Ω</a:t>
            </a:r>
            <a:r>
              <a:rPr lang="it-IT" dirty="0">
                <a:latin typeface="Comic Sans MS" pitchFamily="66" charset="0"/>
              </a:rPr>
              <a:t> e </a:t>
            </a:r>
            <a:r>
              <a:rPr lang="el-GR" dirty="0" smtClean="0">
                <a:latin typeface="Comic Sans MS" pitchFamily="66" charset="0"/>
              </a:rPr>
              <a:t>Θ</a:t>
            </a:r>
            <a:endParaRPr lang="it-IT" dirty="0">
              <a:latin typeface="Comic Sans MS" pitchFamily="66" charset="0"/>
            </a:endParaRPr>
          </a:p>
          <a:p>
            <a:pPr marL="514350" indent="-514350">
              <a:buFont typeface="+mj-lt"/>
              <a:buAutoNum type="arabicPeriod"/>
            </a:pPr>
            <a:r>
              <a:rPr lang="it-IT" dirty="0">
                <a:latin typeface="Comic Sans MS" pitchFamily="66" charset="0"/>
              </a:rPr>
              <a:t>Classi P, NP e </a:t>
            </a:r>
            <a:r>
              <a:rPr lang="it-IT" dirty="0" err="1" smtClean="0">
                <a:latin typeface="Comic Sans MS" pitchFamily="66" charset="0"/>
              </a:rPr>
              <a:t>ExpTime</a:t>
            </a:r>
            <a:endParaRPr lang="it-IT" dirty="0">
              <a:latin typeface="Comic Sans MS" pitchFamily="66" charset="0"/>
            </a:endParaRPr>
          </a:p>
          <a:p>
            <a:pPr marL="514350" indent="-514350">
              <a:buFont typeface="+mj-lt"/>
              <a:buAutoNum type="arabicPeriod"/>
            </a:pPr>
            <a:r>
              <a:rPr lang="it-IT" dirty="0" smtClean="0">
                <a:latin typeface="Comic Sans MS" pitchFamily="66" charset="0"/>
              </a:rPr>
              <a:t>Algoritmi di ordinamento elementari</a:t>
            </a:r>
            <a:endParaRPr lang="it-IT" dirty="0">
              <a:latin typeface="Comic Sans MS" pitchFamily="66" charset="0"/>
            </a:endParaRPr>
          </a:p>
          <a:p>
            <a:pPr marL="514350" indent="-514350">
              <a:buFont typeface="+mj-lt"/>
              <a:buAutoNum type="arabicPeriod"/>
            </a:pPr>
            <a:r>
              <a:rPr lang="it-IT" dirty="0">
                <a:latin typeface="Comic Sans MS" pitchFamily="66" charset="0"/>
              </a:rPr>
              <a:t>Lower </a:t>
            </a:r>
            <a:r>
              <a:rPr lang="it-IT" dirty="0" err="1">
                <a:latin typeface="Comic Sans MS" pitchFamily="66" charset="0"/>
              </a:rPr>
              <a:t>bound</a:t>
            </a:r>
            <a:r>
              <a:rPr lang="it-IT" dirty="0">
                <a:latin typeface="Comic Sans MS" pitchFamily="66" charset="0"/>
              </a:rPr>
              <a:t> problema </a:t>
            </a:r>
            <a:r>
              <a:rPr lang="it-IT" dirty="0" smtClean="0">
                <a:latin typeface="Comic Sans MS" pitchFamily="66" charset="0"/>
              </a:rPr>
              <a:t>dell’ordinamento</a:t>
            </a:r>
            <a:endParaRPr lang="it-IT" dirty="0">
              <a:latin typeface="Comic Sans MS" pitchFamily="66" charset="0"/>
            </a:endParaRPr>
          </a:p>
          <a:p>
            <a:pPr marL="514350" indent="-514350">
              <a:buFont typeface="+mj-lt"/>
              <a:buAutoNum type="arabicPeriod"/>
            </a:pPr>
            <a:r>
              <a:rPr lang="it-IT" dirty="0">
                <a:latin typeface="Comic Sans MS" pitchFamily="66" charset="0"/>
              </a:rPr>
              <a:t>Merge </a:t>
            </a:r>
            <a:r>
              <a:rPr lang="it-IT" dirty="0" err="1" smtClean="0">
                <a:latin typeface="Comic Sans MS" pitchFamily="66" charset="0"/>
              </a:rPr>
              <a:t>sort</a:t>
            </a:r>
            <a:endParaRPr lang="it-IT" dirty="0">
              <a:latin typeface="Comic Sans MS" pitchFamily="66" charset="0"/>
            </a:endParaRPr>
          </a:p>
          <a:p>
            <a:pPr marL="514350" indent="-514350">
              <a:buFont typeface="+mj-lt"/>
              <a:buAutoNum type="arabicPeriod"/>
            </a:pPr>
            <a:r>
              <a:rPr lang="it-IT" dirty="0">
                <a:latin typeface="Comic Sans MS" pitchFamily="66" charset="0"/>
              </a:rPr>
              <a:t>Ricerca sequenziale e </a:t>
            </a:r>
            <a:r>
              <a:rPr lang="it-IT" dirty="0" smtClean="0">
                <a:latin typeface="Comic Sans MS" pitchFamily="66" charset="0"/>
              </a:rPr>
              <a:t>binaria</a:t>
            </a:r>
            <a:endParaRPr lang="it-IT" dirty="0">
              <a:latin typeface="Comic Sans MS" pitchFamily="66" charset="0"/>
            </a:endParaRPr>
          </a:p>
          <a:p>
            <a:pPr marL="514350" indent="-514350">
              <a:buFont typeface="+mj-lt"/>
              <a:buAutoNum type="arabicPeriod"/>
            </a:pPr>
            <a:r>
              <a:rPr lang="it-IT" dirty="0">
                <a:latin typeface="Comic Sans MS" pitchFamily="66" charset="0"/>
              </a:rPr>
              <a:t>Il problema del cammino </a:t>
            </a:r>
            <a:r>
              <a:rPr lang="it-IT" dirty="0" smtClean="0">
                <a:latin typeface="Comic Sans MS" pitchFamily="66" charset="0"/>
              </a:rPr>
              <a:t>minimo</a:t>
            </a:r>
            <a:endParaRPr lang="it-IT" dirty="0">
              <a:latin typeface="Comic Sans MS" pitchFamily="66" charset="0"/>
            </a:endParaRPr>
          </a:p>
          <a:p>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a:t>
            </a:fld>
            <a:endParaRPr lang="en-US"/>
          </a:p>
        </p:txBody>
      </p:sp>
    </p:spTree>
    <p:extLst>
      <p:ext uri="{BB962C8B-B14F-4D97-AF65-F5344CB8AC3E}">
        <p14:creationId xmlns:p14="http://schemas.microsoft.com/office/powerpoint/2010/main" val="2769566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Considerazioni preliminari</a:t>
            </a:r>
            <a:endParaRPr lang="en-GB"/>
          </a:p>
        </p:txBody>
      </p:sp>
      <p:sp>
        <p:nvSpPr>
          <p:cNvPr id="61443" name="Rectangle 3"/>
          <p:cNvSpPr>
            <a:spLocks noGrp="1" noChangeArrowheads="1"/>
          </p:cNvSpPr>
          <p:nvPr>
            <p:ph type="body" idx="1"/>
          </p:nvPr>
        </p:nvSpPr>
        <p:spPr/>
        <p:txBody>
          <a:bodyPr>
            <a:normAutofit fontScale="70000" lnSpcReduction="20000"/>
          </a:bodyPr>
          <a:lstStyle/>
          <a:p>
            <a:pPr marL="360000">
              <a:lnSpc>
                <a:spcPct val="120000"/>
              </a:lnSpc>
            </a:pPr>
            <a:r>
              <a:rPr lang="en-US" dirty="0" err="1"/>
              <a:t>Consideriamo</a:t>
            </a:r>
            <a:r>
              <a:rPr lang="en-US" dirty="0"/>
              <a:t> </a:t>
            </a:r>
            <a:r>
              <a:rPr lang="en-US" dirty="0" err="1" smtClean="0"/>
              <a:t>tutti</a:t>
            </a:r>
            <a:r>
              <a:rPr lang="en-US" dirty="0" smtClean="0"/>
              <a:t> i </a:t>
            </a:r>
            <a:r>
              <a:rPr lang="en-US" dirty="0" err="1"/>
              <a:t>possibili</a:t>
            </a:r>
            <a:r>
              <a:rPr lang="en-US" dirty="0"/>
              <a:t> </a:t>
            </a:r>
            <a:r>
              <a:rPr lang="en-US" dirty="0" err="1"/>
              <a:t>sottoinsiemi</a:t>
            </a:r>
            <a:r>
              <a:rPr lang="en-US" dirty="0"/>
              <a:t> </a:t>
            </a:r>
            <a:r>
              <a:rPr lang="en-US" dirty="0" smtClean="0"/>
              <a:t>non </a:t>
            </a:r>
            <a:r>
              <a:rPr lang="en-US" dirty="0" err="1" smtClean="0"/>
              <a:t>vuoti</a:t>
            </a:r>
            <a:r>
              <a:rPr lang="en-US" dirty="0" smtClean="0"/>
              <a:t> </a:t>
            </a:r>
            <a:r>
              <a:rPr lang="en-US" dirty="0" err="1" smtClean="0"/>
              <a:t>dei</a:t>
            </a:r>
            <a:r>
              <a:rPr lang="en-US" dirty="0" smtClean="0"/>
              <a:t> </a:t>
            </a:r>
            <a:r>
              <a:rPr lang="en-US" dirty="0" err="1"/>
              <a:t>numeri</a:t>
            </a:r>
            <a:r>
              <a:rPr lang="en-US" dirty="0"/>
              <a:t> </a:t>
            </a:r>
            <a:r>
              <a:rPr lang="en-US" dirty="0" err="1"/>
              <a:t>naturali</a:t>
            </a:r>
            <a:r>
              <a:rPr lang="en-US" dirty="0"/>
              <a:t>: </a:t>
            </a:r>
            <a:r>
              <a:rPr lang="en-US" dirty="0" smtClean="0"/>
              <a:t>ad </a:t>
            </a:r>
            <a:r>
              <a:rPr lang="en-US" dirty="0" err="1" smtClean="0"/>
              <a:t>esempio</a:t>
            </a:r>
            <a:r>
              <a:rPr lang="en-US" dirty="0" smtClean="0"/>
              <a:t>, {1}, {2,3}, {1,4,7}…</a:t>
            </a:r>
            <a:endParaRPr lang="en-US" dirty="0"/>
          </a:p>
          <a:p>
            <a:pPr marL="360000">
              <a:lnSpc>
                <a:spcPct val="120000"/>
              </a:lnSpc>
            </a:pPr>
            <a:r>
              <a:rPr lang="en-US" dirty="0"/>
              <a:t>Per </a:t>
            </a:r>
            <a:r>
              <a:rPr lang="en-US" dirty="0" err="1"/>
              <a:t>ogni</a:t>
            </a:r>
            <a:r>
              <a:rPr lang="en-US" dirty="0"/>
              <a:t> </a:t>
            </a:r>
            <a:r>
              <a:rPr lang="en-US" dirty="0" err="1"/>
              <a:t>sottoinsieme</a:t>
            </a:r>
            <a:r>
              <a:rPr lang="en-US" dirty="0"/>
              <a:t> </a:t>
            </a:r>
            <a:r>
              <a:rPr lang="en-US" dirty="0">
                <a:solidFill>
                  <a:srgbClr val="FF0000"/>
                </a:solidFill>
              </a:rPr>
              <a:t>S</a:t>
            </a:r>
            <a:r>
              <a:rPr lang="en-US" dirty="0"/>
              <a:t> di </a:t>
            </a:r>
            <a:r>
              <a:rPr lang="en-US" b="1" dirty="0"/>
              <a:t>N</a:t>
            </a:r>
            <a:r>
              <a:rPr lang="en-US" dirty="0"/>
              <a:t> </a:t>
            </a:r>
            <a:r>
              <a:rPr lang="en-US" dirty="0" err="1"/>
              <a:t>possiamo</a:t>
            </a:r>
            <a:r>
              <a:rPr lang="en-US" dirty="0"/>
              <a:t> </a:t>
            </a:r>
            <a:r>
              <a:rPr lang="en-US" dirty="0" err="1"/>
              <a:t>costruire</a:t>
            </a:r>
            <a:r>
              <a:rPr lang="en-US" dirty="0"/>
              <a:t> </a:t>
            </a:r>
            <a:r>
              <a:rPr lang="en-US" dirty="0" err="1"/>
              <a:t>una</a:t>
            </a:r>
            <a:r>
              <a:rPr lang="en-US" dirty="0"/>
              <a:t> </a:t>
            </a:r>
            <a:r>
              <a:rPr lang="en-US" dirty="0" err="1"/>
              <a:t>funzione</a:t>
            </a:r>
            <a:r>
              <a:rPr lang="en-US" dirty="0"/>
              <a:t> da </a:t>
            </a:r>
            <a:r>
              <a:rPr lang="en-US" b="1" dirty="0"/>
              <a:t>N</a:t>
            </a:r>
            <a:r>
              <a:rPr lang="en-US" dirty="0"/>
              <a:t> in </a:t>
            </a:r>
            <a:r>
              <a:rPr lang="en-US" dirty="0" smtClean="0"/>
              <a:t>{0,1} </a:t>
            </a:r>
            <a:r>
              <a:rPr lang="en-US" dirty="0" smtClean="0">
                <a:sym typeface="Symbol"/>
              </a:rPr>
              <a:t> </a:t>
            </a:r>
            <a:r>
              <a:rPr lang="en-US" b="1" dirty="0"/>
              <a:t>N </a:t>
            </a:r>
            <a:r>
              <a:rPr lang="en-US" dirty="0" err="1" smtClean="0"/>
              <a:t>che</a:t>
            </a:r>
            <a:r>
              <a:rPr lang="en-US" dirty="0" smtClean="0"/>
              <a:t> </a:t>
            </a:r>
            <a:r>
              <a:rPr lang="en-US" dirty="0" err="1"/>
              <a:t>associa</a:t>
            </a:r>
            <a:r>
              <a:rPr lang="en-US" dirty="0"/>
              <a:t> ad </a:t>
            </a:r>
            <a:r>
              <a:rPr lang="en-US" dirty="0" err="1"/>
              <a:t>ogni</a:t>
            </a:r>
            <a:r>
              <a:rPr lang="en-US" dirty="0"/>
              <a:t> </a:t>
            </a:r>
            <a:r>
              <a:rPr lang="en-US" dirty="0" err="1"/>
              <a:t>elemento</a:t>
            </a:r>
            <a:r>
              <a:rPr lang="en-US" dirty="0"/>
              <a:t> di </a:t>
            </a:r>
            <a:r>
              <a:rPr lang="en-US" b="1" dirty="0"/>
              <a:t>N</a:t>
            </a:r>
            <a:r>
              <a:rPr lang="en-US" dirty="0"/>
              <a:t> </a:t>
            </a:r>
            <a:r>
              <a:rPr lang="en-US" dirty="0" err="1" smtClean="0"/>
              <a:t>il</a:t>
            </a:r>
            <a:r>
              <a:rPr lang="en-US" dirty="0" smtClean="0"/>
              <a:t> </a:t>
            </a:r>
            <a:r>
              <a:rPr lang="en-US" dirty="0" err="1" smtClean="0"/>
              <a:t>valore</a:t>
            </a:r>
            <a:r>
              <a:rPr lang="en-US" dirty="0" smtClean="0"/>
              <a:t> 1 </a:t>
            </a:r>
            <a:r>
              <a:rPr lang="en-US" dirty="0"/>
              <a:t>se </a:t>
            </a:r>
            <a:r>
              <a:rPr lang="en-US" dirty="0" err="1" smtClean="0"/>
              <a:t>questi</a:t>
            </a:r>
            <a:r>
              <a:rPr lang="en-US" dirty="0" smtClean="0"/>
              <a:t> </a:t>
            </a:r>
            <a:r>
              <a:rPr lang="en-US" dirty="0" err="1"/>
              <a:t>appartiene</a:t>
            </a:r>
            <a:r>
              <a:rPr lang="en-US" dirty="0"/>
              <a:t> ad </a:t>
            </a:r>
            <a:r>
              <a:rPr lang="en-US" dirty="0">
                <a:solidFill>
                  <a:srgbClr val="FF0000"/>
                </a:solidFill>
              </a:rPr>
              <a:t>S</a:t>
            </a:r>
            <a:r>
              <a:rPr lang="en-US" dirty="0"/>
              <a:t>, </a:t>
            </a:r>
            <a:r>
              <a:rPr lang="en-US" dirty="0" smtClean="0"/>
              <a:t>e 0 </a:t>
            </a:r>
            <a:r>
              <a:rPr lang="en-US" dirty="0" err="1" smtClean="0"/>
              <a:t>altrimenti</a:t>
            </a:r>
            <a:r>
              <a:rPr lang="en-US" dirty="0" smtClean="0"/>
              <a:t>; tale </a:t>
            </a:r>
            <a:r>
              <a:rPr lang="en-US" dirty="0" err="1" smtClean="0"/>
              <a:t>funzione</a:t>
            </a:r>
            <a:r>
              <a:rPr lang="en-US" dirty="0" smtClean="0"/>
              <a:t> è </a:t>
            </a:r>
            <a:r>
              <a:rPr lang="en-US" dirty="0" err="1" smtClean="0"/>
              <a:t>detta</a:t>
            </a:r>
            <a:r>
              <a:rPr lang="en-US" dirty="0" smtClean="0"/>
              <a:t> </a:t>
            </a:r>
            <a:r>
              <a:rPr lang="en-US" dirty="0" err="1" smtClean="0">
                <a:solidFill>
                  <a:srgbClr val="3366FF"/>
                </a:solidFill>
              </a:rPr>
              <a:t>funzione</a:t>
            </a:r>
            <a:r>
              <a:rPr lang="en-US" dirty="0" smtClean="0">
                <a:solidFill>
                  <a:srgbClr val="3366FF"/>
                </a:solidFill>
              </a:rPr>
              <a:t> </a:t>
            </a:r>
            <a:r>
              <a:rPr lang="en-US" dirty="0" err="1" smtClean="0">
                <a:solidFill>
                  <a:srgbClr val="3366FF"/>
                </a:solidFill>
              </a:rPr>
              <a:t>caratteristica</a:t>
            </a:r>
            <a:r>
              <a:rPr lang="en-US" dirty="0" smtClean="0">
                <a:solidFill>
                  <a:srgbClr val="3366FF"/>
                </a:solidFill>
              </a:rPr>
              <a:t> </a:t>
            </a:r>
            <a:r>
              <a:rPr lang="en-US" dirty="0" smtClean="0"/>
              <a:t>di </a:t>
            </a:r>
            <a:r>
              <a:rPr lang="en-US" dirty="0" smtClean="0">
                <a:solidFill>
                  <a:srgbClr val="FF0000"/>
                </a:solidFill>
              </a:rPr>
              <a:t>S</a:t>
            </a:r>
            <a:endParaRPr lang="en-US" dirty="0">
              <a:solidFill>
                <a:srgbClr val="FF0000"/>
              </a:solidFill>
            </a:endParaRPr>
          </a:p>
          <a:p>
            <a:pPr marL="360000">
              <a:lnSpc>
                <a:spcPct val="120000"/>
              </a:lnSpc>
            </a:pPr>
            <a:r>
              <a:rPr lang="en-US" dirty="0"/>
              <a:t>Le </a:t>
            </a:r>
            <a:r>
              <a:rPr lang="en-US" dirty="0" err="1"/>
              <a:t>funzioni</a:t>
            </a:r>
            <a:r>
              <a:rPr lang="en-US" dirty="0"/>
              <a:t> da </a:t>
            </a:r>
            <a:r>
              <a:rPr lang="en-US" b="1" dirty="0"/>
              <a:t>N</a:t>
            </a:r>
            <a:r>
              <a:rPr lang="en-US" dirty="0"/>
              <a:t> in </a:t>
            </a:r>
            <a:r>
              <a:rPr lang="en-US" b="1" dirty="0"/>
              <a:t>N</a:t>
            </a:r>
            <a:r>
              <a:rPr lang="en-US" dirty="0"/>
              <a:t> </a:t>
            </a:r>
            <a:r>
              <a:rPr lang="en-US" dirty="0" err="1"/>
              <a:t>sono</a:t>
            </a:r>
            <a:r>
              <a:rPr lang="en-US" dirty="0"/>
              <a:t> </a:t>
            </a:r>
            <a:r>
              <a:rPr lang="en-US" dirty="0" err="1"/>
              <a:t>quindi</a:t>
            </a:r>
            <a:r>
              <a:rPr lang="en-US" dirty="0"/>
              <a:t> </a:t>
            </a:r>
            <a:r>
              <a:rPr lang="en-US" dirty="0" err="1"/>
              <a:t>almeno</a:t>
            </a:r>
            <a:r>
              <a:rPr lang="en-US" dirty="0"/>
              <a:t> </a:t>
            </a:r>
            <a:r>
              <a:rPr lang="en-US" dirty="0" err="1" smtClean="0"/>
              <a:t>tante</a:t>
            </a:r>
            <a:r>
              <a:rPr lang="en-US" dirty="0" smtClean="0"/>
              <a:t> </a:t>
            </a:r>
            <a:r>
              <a:rPr lang="en-US" dirty="0" err="1" smtClean="0"/>
              <a:t>quanti</a:t>
            </a:r>
            <a:r>
              <a:rPr lang="en-US" dirty="0" smtClean="0"/>
              <a:t> </a:t>
            </a:r>
            <a:r>
              <a:rPr lang="en-US" dirty="0"/>
              <a:t>i </a:t>
            </a:r>
            <a:r>
              <a:rPr lang="en-US" dirty="0" err="1"/>
              <a:t>sottoinsiemi</a:t>
            </a:r>
            <a:r>
              <a:rPr lang="en-US" dirty="0"/>
              <a:t> di </a:t>
            </a:r>
            <a:r>
              <a:rPr lang="en-US" b="1" dirty="0"/>
              <a:t>N</a:t>
            </a:r>
          </a:p>
          <a:p>
            <a:pPr marL="360000">
              <a:lnSpc>
                <a:spcPct val="120000"/>
              </a:lnSpc>
            </a:pPr>
            <a:r>
              <a:rPr lang="en-US" dirty="0" err="1"/>
              <a:t>Quanti</a:t>
            </a:r>
            <a:r>
              <a:rPr lang="en-US" dirty="0"/>
              <a:t> </a:t>
            </a:r>
            <a:r>
              <a:rPr lang="en-US" dirty="0" err="1"/>
              <a:t>sono</a:t>
            </a:r>
            <a:r>
              <a:rPr lang="en-US" dirty="0"/>
              <a:t> i </a:t>
            </a:r>
            <a:r>
              <a:rPr lang="en-US" dirty="0" err="1"/>
              <a:t>possibili</a:t>
            </a:r>
            <a:r>
              <a:rPr lang="en-US" dirty="0"/>
              <a:t> </a:t>
            </a:r>
            <a:r>
              <a:rPr lang="en-US" dirty="0" err="1"/>
              <a:t>sottoinsiemi</a:t>
            </a:r>
            <a:r>
              <a:rPr lang="en-US" dirty="0"/>
              <a:t> di </a:t>
            </a:r>
            <a:r>
              <a:rPr lang="en-US" b="1" dirty="0" smtClean="0"/>
              <a:t>N </a:t>
            </a:r>
            <a:r>
              <a:rPr lang="en-US" dirty="0" smtClean="0"/>
              <a:t>(se </a:t>
            </a:r>
            <a:r>
              <a:rPr lang="en-US" dirty="0" err="1" smtClean="0"/>
              <a:t>questi</a:t>
            </a:r>
            <a:r>
              <a:rPr lang="en-US" dirty="0" smtClean="0"/>
              <a:t> </a:t>
            </a:r>
            <a:r>
              <a:rPr lang="en-US" dirty="0" err="1" smtClean="0"/>
              <a:t>sono</a:t>
            </a:r>
            <a:r>
              <a:rPr lang="en-US" dirty="0" smtClean="0"/>
              <a:t> </a:t>
            </a:r>
            <a:r>
              <a:rPr lang="en-US" dirty="0" err="1" smtClean="0"/>
              <a:t>numerabili</a:t>
            </a:r>
            <a:r>
              <a:rPr lang="en-US" dirty="0" smtClean="0"/>
              <a:t>, </a:t>
            </a:r>
            <a:r>
              <a:rPr lang="en-US" dirty="0" err="1" smtClean="0"/>
              <a:t>allora</a:t>
            </a:r>
            <a:r>
              <a:rPr lang="en-US" dirty="0" smtClean="0"/>
              <a:t> lo </a:t>
            </a:r>
            <a:r>
              <a:rPr lang="en-US" dirty="0" err="1" smtClean="0"/>
              <a:t>sono</a:t>
            </a:r>
            <a:r>
              <a:rPr lang="en-US" dirty="0" smtClean="0"/>
              <a:t> </a:t>
            </a:r>
            <a:r>
              <a:rPr lang="en-US" dirty="0" err="1" smtClean="0"/>
              <a:t>anche</a:t>
            </a:r>
            <a:r>
              <a:rPr lang="en-US" dirty="0" smtClean="0"/>
              <a:t> le </a:t>
            </a:r>
            <a:r>
              <a:rPr lang="en-US" dirty="0" err="1" smtClean="0"/>
              <a:t>loro</a:t>
            </a:r>
            <a:r>
              <a:rPr lang="en-US" dirty="0" smtClean="0"/>
              <a:t> </a:t>
            </a:r>
            <a:r>
              <a:rPr lang="en-US" dirty="0" err="1" smtClean="0"/>
              <a:t>funzioni</a:t>
            </a:r>
            <a:r>
              <a:rPr lang="en-US" dirty="0" smtClean="0"/>
              <a:t> </a:t>
            </a:r>
            <a:r>
              <a:rPr lang="en-US" dirty="0" err="1" smtClean="0"/>
              <a:t>caratteristiche</a:t>
            </a:r>
            <a:r>
              <a:rPr lang="en-US" dirty="0" smtClean="0"/>
              <a:t>)?</a:t>
            </a:r>
            <a:endParaRPr lang="en-GB" dirty="0"/>
          </a:p>
        </p:txBody>
      </p:sp>
      <p:sp>
        <p:nvSpPr>
          <p:cNvPr id="2" name="Segnaposto numero diapositiva 1"/>
          <p:cNvSpPr>
            <a:spLocks noGrp="1"/>
          </p:cNvSpPr>
          <p:nvPr>
            <p:ph type="sldNum" sz="quarter" idx="12"/>
          </p:nvPr>
        </p:nvSpPr>
        <p:spPr/>
        <p:txBody>
          <a:bodyPr/>
          <a:lstStyle/>
          <a:p>
            <a:fld id="{31003B70-0C27-41C5-BDDC-B296E2F388E3}" type="slidenum">
              <a:rPr lang="en-US" smtClean="0"/>
              <a:pPr/>
              <a:t>30</a:t>
            </a:fld>
            <a:endParaRPr lang="en-US"/>
          </a:p>
        </p:txBody>
      </p:sp>
    </p:spTree>
    <p:extLst>
      <p:ext uri="{BB962C8B-B14F-4D97-AF65-F5344CB8AC3E}">
        <p14:creationId xmlns:p14="http://schemas.microsoft.com/office/powerpoint/2010/main" val="3650955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43">
                                            <p:txEl>
                                              <p:pRg st="1" end="1"/>
                                            </p:txEl>
                                          </p:spTgt>
                                        </p:tgtEl>
                                        <p:attrNameLst>
                                          <p:attrName>style.visibility</p:attrName>
                                        </p:attrNameLst>
                                      </p:cBhvr>
                                      <p:to>
                                        <p:strVal val="visible"/>
                                      </p:to>
                                    </p:set>
                                    <p:animEffect transition="in" filter="wipe(left)">
                                      <p:cBhvr>
                                        <p:cTn id="7" dur="500"/>
                                        <p:tgtEl>
                                          <p:spTgt spid="6144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2" end="2"/>
                                            </p:txEl>
                                          </p:spTgt>
                                        </p:tgtEl>
                                        <p:attrNameLst>
                                          <p:attrName>style.visibility</p:attrName>
                                        </p:attrNameLst>
                                      </p:cBhvr>
                                      <p:to>
                                        <p:strVal val="visible"/>
                                      </p:to>
                                    </p:set>
                                    <p:animEffect transition="in" filter="wipe(left)">
                                      <p:cBhvr>
                                        <p:cTn id="12" dur="500"/>
                                        <p:tgtEl>
                                          <p:spTgt spid="6144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3" end="3"/>
                                            </p:txEl>
                                          </p:spTgt>
                                        </p:tgtEl>
                                        <p:attrNameLst>
                                          <p:attrName>style.visibility</p:attrName>
                                        </p:attrNameLst>
                                      </p:cBhvr>
                                      <p:to>
                                        <p:strVal val="visible"/>
                                      </p:to>
                                    </p:set>
                                    <p:animEffect transition="in" filter="wipe(left)">
                                      <p:cBhvr>
                                        <p:cTn id="17" dur="500"/>
                                        <p:tgtEl>
                                          <p:spTgt spid="614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uiExpand="1"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I sottoinsiemi di N</a:t>
            </a:r>
            <a:endParaRPr lang="en-GB"/>
          </a:p>
        </p:txBody>
      </p:sp>
      <p:sp>
        <p:nvSpPr>
          <p:cNvPr id="62467" name="Rectangle 3"/>
          <p:cNvSpPr>
            <a:spLocks noGrp="1" noChangeArrowheads="1"/>
          </p:cNvSpPr>
          <p:nvPr>
            <p:ph type="body" idx="1"/>
          </p:nvPr>
        </p:nvSpPr>
        <p:spPr/>
        <p:txBody>
          <a:bodyPr>
            <a:normAutofit fontScale="70000" lnSpcReduction="20000"/>
          </a:bodyPr>
          <a:lstStyle/>
          <a:p>
            <a:pPr>
              <a:lnSpc>
                <a:spcPct val="120000"/>
              </a:lnSpc>
            </a:pPr>
            <a:r>
              <a:rPr lang="en-US" dirty="0" err="1"/>
              <a:t>Supponiamo</a:t>
            </a:r>
            <a:r>
              <a:rPr lang="en-US" dirty="0"/>
              <a:t> per </a:t>
            </a:r>
            <a:r>
              <a:rPr lang="en-US" dirty="0" err="1"/>
              <a:t>assurdo</a:t>
            </a:r>
            <a:r>
              <a:rPr lang="en-US" dirty="0"/>
              <a:t> </a:t>
            </a:r>
            <a:r>
              <a:rPr lang="en-US" dirty="0" err="1"/>
              <a:t>che</a:t>
            </a:r>
            <a:r>
              <a:rPr lang="en-US" dirty="0"/>
              <a:t> i </a:t>
            </a:r>
            <a:r>
              <a:rPr lang="en-US" dirty="0" err="1"/>
              <a:t>sottoinsiemi</a:t>
            </a:r>
            <a:r>
              <a:rPr lang="en-US" dirty="0"/>
              <a:t> </a:t>
            </a:r>
            <a:r>
              <a:rPr lang="en-US" dirty="0" smtClean="0"/>
              <a:t>di </a:t>
            </a:r>
            <a:r>
              <a:rPr lang="en-US" b="1" dirty="0" smtClean="0"/>
              <a:t>N</a:t>
            </a:r>
            <a:r>
              <a:rPr lang="en-US" dirty="0" smtClean="0"/>
              <a:t> </a:t>
            </a:r>
            <a:r>
              <a:rPr lang="en-US" dirty="0" err="1" smtClean="0"/>
              <a:t>siano</a:t>
            </a:r>
            <a:r>
              <a:rPr lang="en-US" dirty="0" smtClean="0"/>
              <a:t> </a:t>
            </a:r>
            <a:r>
              <a:rPr lang="en-US" dirty="0" err="1">
                <a:solidFill>
                  <a:srgbClr val="3366FF"/>
                </a:solidFill>
              </a:rPr>
              <a:t>enumerabili</a:t>
            </a:r>
            <a:endParaRPr lang="en-US" dirty="0">
              <a:solidFill>
                <a:srgbClr val="3366FF"/>
              </a:solidFill>
            </a:endParaRPr>
          </a:p>
          <a:p>
            <a:pPr>
              <a:lnSpc>
                <a:spcPct val="120000"/>
              </a:lnSpc>
            </a:pPr>
            <a:r>
              <a:rPr lang="en-US" dirty="0" err="1"/>
              <a:t>Consideriamo</a:t>
            </a:r>
            <a:r>
              <a:rPr lang="en-US" dirty="0"/>
              <a:t> la </a:t>
            </a:r>
            <a:r>
              <a:rPr lang="en-US" dirty="0" err="1"/>
              <a:t>seguente</a:t>
            </a:r>
            <a:r>
              <a:rPr lang="en-US" dirty="0"/>
              <a:t> </a:t>
            </a:r>
            <a:r>
              <a:rPr lang="en-US" dirty="0" err="1" smtClean="0"/>
              <a:t>tabella</a:t>
            </a:r>
            <a:r>
              <a:rPr lang="en-US" dirty="0" smtClean="0"/>
              <a:t> </a:t>
            </a:r>
            <a:r>
              <a:rPr lang="en-US" dirty="0" err="1" smtClean="0"/>
              <a:t>che</a:t>
            </a:r>
            <a:r>
              <a:rPr lang="en-US" dirty="0" smtClean="0"/>
              <a:t> </a:t>
            </a:r>
            <a:r>
              <a:rPr lang="en-US" dirty="0" err="1" smtClean="0"/>
              <a:t>descrive</a:t>
            </a:r>
            <a:r>
              <a:rPr lang="en-US" dirty="0" smtClean="0"/>
              <a:t> </a:t>
            </a:r>
            <a:r>
              <a:rPr lang="en-US" dirty="0" err="1" smtClean="0"/>
              <a:t>l’enumerazione</a:t>
            </a:r>
            <a:r>
              <a:rPr lang="en-US" dirty="0" smtClean="0"/>
              <a:t> </a:t>
            </a:r>
            <a:r>
              <a:rPr lang="en-US" dirty="0" err="1" smtClean="0"/>
              <a:t>dei</a:t>
            </a:r>
            <a:r>
              <a:rPr lang="en-US" dirty="0" smtClean="0"/>
              <a:t> </a:t>
            </a:r>
            <a:r>
              <a:rPr lang="en-US" dirty="0" err="1" smtClean="0"/>
              <a:t>sottoinsiemi</a:t>
            </a:r>
            <a:r>
              <a:rPr lang="en-US" dirty="0" smtClean="0"/>
              <a:t>:</a:t>
            </a:r>
            <a:endParaRPr lang="en-US" dirty="0"/>
          </a:p>
          <a:p>
            <a:pPr>
              <a:lnSpc>
                <a:spcPct val="120000"/>
              </a:lnSpc>
              <a:buFont typeface="Wingdings" pitchFamily="2" charset="2"/>
              <a:buNone/>
            </a:pPr>
            <a:endParaRPr lang="en-US" dirty="0"/>
          </a:p>
          <a:p>
            <a:pPr lvl="2">
              <a:lnSpc>
                <a:spcPct val="120000"/>
              </a:lnSpc>
              <a:buFont typeface="Wingdings" pitchFamily="2" charset="2"/>
              <a:buNone/>
            </a:pPr>
            <a:r>
              <a:rPr lang="en-US" dirty="0"/>
              <a:t>		1	2	3	4	…</a:t>
            </a:r>
          </a:p>
          <a:p>
            <a:pPr lvl="2">
              <a:lnSpc>
                <a:spcPct val="120000"/>
              </a:lnSpc>
              <a:buFont typeface="Wingdings" pitchFamily="2" charset="2"/>
              <a:buNone/>
            </a:pPr>
            <a:r>
              <a:rPr lang="en-US" dirty="0"/>
              <a:t>	</a:t>
            </a:r>
            <a:r>
              <a:rPr lang="en-US" dirty="0" smtClean="0"/>
              <a:t>f</a:t>
            </a:r>
            <a:r>
              <a:rPr lang="en-US" baseline="-25000" dirty="0"/>
              <a:t>0</a:t>
            </a:r>
            <a:r>
              <a:rPr lang="en-US" dirty="0"/>
              <a:t>	</a:t>
            </a:r>
            <a:r>
              <a:rPr lang="en-US" dirty="0" smtClean="0"/>
              <a:t>1</a:t>
            </a:r>
            <a:r>
              <a:rPr lang="en-US" dirty="0"/>
              <a:t>	</a:t>
            </a:r>
            <a:r>
              <a:rPr lang="en-US" dirty="0" smtClean="0"/>
              <a:t>0</a:t>
            </a:r>
            <a:r>
              <a:rPr lang="en-US" dirty="0"/>
              <a:t>	</a:t>
            </a:r>
            <a:r>
              <a:rPr lang="en-US" dirty="0" smtClean="0"/>
              <a:t>0</a:t>
            </a:r>
            <a:r>
              <a:rPr lang="en-US" dirty="0"/>
              <a:t>	0	</a:t>
            </a:r>
            <a:r>
              <a:rPr lang="en-US" dirty="0" smtClean="0"/>
              <a:t>…      {1}</a:t>
            </a:r>
            <a:endParaRPr lang="en-US" dirty="0"/>
          </a:p>
          <a:p>
            <a:pPr lvl="2">
              <a:lnSpc>
                <a:spcPct val="120000"/>
              </a:lnSpc>
              <a:buFont typeface="Wingdings" pitchFamily="2" charset="2"/>
              <a:buNone/>
            </a:pPr>
            <a:r>
              <a:rPr lang="en-US" dirty="0"/>
              <a:t>	</a:t>
            </a:r>
            <a:r>
              <a:rPr lang="en-US" dirty="0" smtClean="0"/>
              <a:t>f</a:t>
            </a:r>
            <a:r>
              <a:rPr lang="en-US" baseline="-25000" dirty="0" smtClean="0"/>
              <a:t>1</a:t>
            </a:r>
            <a:r>
              <a:rPr lang="en-US" baseline="-25000" dirty="0"/>
              <a:t>	</a:t>
            </a:r>
            <a:r>
              <a:rPr lang="en-US" dirty="0"/>
              <a:t>0	</a:t>
            </a:r>
            <a:r>
              <a:rPr lang="en-US" dirty="0" smtClean="0"/>
              <a:t>1</a:t>
            </a:r>
            <a:r>
              <a:rPr lang="en-US" dirty="0"/>
              <a:t>	</a:t>
            </a:r>
            <a:r>
              <a:rPr lang="en-US" dirty="0" smtClean="0"/>
              <a:t>1</a:t>
            </a:r>
            <a:r>
              <a:rPr lang="en-US" dirty="0"/>
              <a:t>	0	</a:t>
            </a:r>
            <a:r>
              <a:rPr lang="en-US" dirty="0" smtClean="0"/>
              <a:t>…      {2,3}</a:t>
            </a:r>
            <a:endParaRPr lang="en-US" dirty="0"/>
          </a:p>
          <a:p>
            <a:pPr lvl="2">
              <a:lnSpc>
                <a:spcPct val="120000"/>
              </a:lnSpc>
              <a:buNone/>
            </a:pPr>
            <a:r>
              <a:rPr lang="en-US" dirty="0"/>
              <a:t>	</a:t>
            </a:r>
            <a:r>
              <a:rPr lang="en-US" dirty="0" smtClean="0"/>
              <a:t>f</a:t>
            </a:r>
            <a:r>
              <a:rPr lang="en-US" baseline="-25000" dirty="0" smtClean="0"/>
              <a:t>2</a:t>
            </a:r>
            <a:r>
              <a:rPr lang="en-US" dirty="0"/>
              <a:t>	0	1	</a:t>
            </a:r>
            <a:r>
              <a:rPr lang="en-US" dirty="0" smtClean="0"/>
              <a:t>0</a:t>
            </a:r>
            <a:r>
              <a:rPr lang="en-US" dirty="0"/>
              <a:t>	</a:t>
            </a:r>
            <a:r>
              <a:rPr lang="en-US" dirty="0" smtClean="0"/>
              <a:t>1</a:t>
            </a:r>
            <a:r>
              <a:rPr lang="en-US" dirty="0"/>
              <a:t>	</a:t>
            </a:r>
            <a:r>
              <a:rPr lang="en-US" dirty="0" smtClean="0"/>
              <a:t>…      {2,4,7}</a:t>
            </a:r>
          </a:p>
          <a:p>
            <a:pPr lvl="2">
              <a:lnSpc>
                <a:spcPct val="120000"/>
              </a:lnSpc>
              <a:buFont typeface="Wingdings" pitchFamily="2" charset="2"/>
              <a:buNone/>
            </a:pPr>
            <a:r>
              <a:rPr lang="en-US" dirty="0" smtClean="0"/>
              <a:t>	…</a:t>
            </a:r>
          </a:p>
          <a:p>
            <a:pPr>
              <a:lnSpc>
                <a:spcPct val="120000"/>
              </a:lnSpc>
              <a:buFont typeface="Wingdings" pitchFamily="2" charset="2"/>
              <a:buNone/>
            </a:pPr>
            <a:endParaRPr lang="en-US" dirty="0"/>
          </a:p>
          <a:p>
            <a:pPr>
              <a:lnSpc>
                <a:spcPct val="120000"/>
              </a:lnSpc>
            </a:pPr>
            <a:r>
              <a:rPr lang="en-US" dirty="0"/>
              <a:t>f</a:t>
            </a:r>
            <a:r>
              <a:rPr lang="en-US" baseline="-25000" dirty="0"/>
              <a:t>i</a:t>
            </a:r>
            <a:r>
              <a:rPr lang="en-US" dirty="0"/>
              <a:t> è la </a:t>
            </a:r>
            <a:r>
              <a:rPr lang="en-US" dirty="0" err="1"/>
              <a:t>funzione</a:t>
            </a:r>
            <a:r>
              <a:rPr lang="en-US" dirty="0"/>
              <a:t> </a:t>
            </a:r>
            <a:r>
              <a:rPr lang="en-US" dirty="0" err="1" smtClean="0"/>
              <a:t>caratteristica</a:t>
            </a:r>
            <a:r>
              <a:rPr lang="en-US" dirty="0" smtClean="0"/>
              <a:t> </a:t>
            </a:r>
            <a:r>
              <a:rPr lang="en-US" dirty="0" err="1" smtClean="0"/>
              <a:t>dell’i-esimo</a:t>
            </a:r>
            <a:r>
              <a:rPr lang="en-US" dirty="0" smtClean="0"/>
              <a:t> </a:t>
            </a:r>
            <a:r>
              <a:rPr lang="en-US" dirty="0" err="1"/>
              <a:t>insieme</a:t>
            </a:r>
            <a:endParaRPr lang="en-GB" dirty="0"/>
          </a:p>
        </p:txBody>
      </p:sp>
      <p:sp>
        <p:nvSpPr>
          <p:cNvPr id="2" name="Segnaposto numero diapositiva 1"/>
          <p:cNvSpPr>
            <a:spLocks noGrp="1"/>
          </p:cNvSpPr>
          <p:nvPr>
            <p:ph type="sldNum" sz="quarter" idx="12"/>
          </p:nvPr>
        </p:nvSpPr>
        <p:spPr/>
        <p:txBody>
          <a:bodyPr/>
          <a:lstStyle/>
          <a:p>
            <a:fld id="{31003B70-0C27-41C5-BDDC-B296E2F388E3}" type="slidenum">
              <a:rPr lang="en-US" smtClean="0"/>
              <a:pPr/>
              <a:t>31</a:t>
            </a:fld>
            <a:endParaRPr lang="en-US"/>
          </a:p>
        </p:txBody>
      </p:sp>
      <p:cxnSp>
        <p:nvCxnSpPr>
          <p:cNvPr id="4" name="Connettore 1 3"/>
          <p:cNvCxnSpPr/>
          <p:nvPr/>
        </p:nvCxnSpPr>
        <p:spPr>
          <a:xfrm>
            <a:off x="2123728" y="3501008"/>
            <a:ext cx="0" cy="15121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Connettore 1 6"/>
          <p:cNvCxnSpPr/>
          <p:nvPr/>
        </p:nvCxnSpPr>
        <p:spPr>
          <a:xfrm>
            <a:off x="1619672" y="3789040"/>
            <a:ext cx="576064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8731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2467">
                                            <p:txEl>
                                              <p:pRg st="1" end="1"/>
                                            </p:txEl>
                                          </p:spTgt>
                                        </p:tgtEl>
                                        <p:attrNameLst>
                                          <p:attrName>style.visibility</p:attrName>
                                        </p:attrNameLst>
                                      </p:cBhvr>
                                      <p:to>
                                        <p:strVal val="visible"/>
                                      </p:to>
                                    </p:set>
                                    <p:animEffect transition="in" filter="wipe(left)">
                                      <p:cBhvr>
                                        <p:cTn id="7" dur="500"/>
                                        <p:tgtEl>
                                          <p:spTgt spid="62467">
                                            <p:txEl>
                                              <p:pRg st="1" end="1"/>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2467">
                                            <p:txEl>
                                              <p:pRg st="3" end="3"/>
                                            </p:txEl>
                                          </p:spTgt>
                                        </p:tgtEl>
                                        <p:attrNameLst>
                                          <p:attrName>style.visibility</p:attrName>
                                        </p:attrNameLst>
                                      </p:cBhvr>
                                      <p:to>
                                        <p:strVal val="visible"/>
                                      </p:to>
                                    </p:set>
                                    <p:animEffect transition="in" filter="wipe(left)">
                                      <p:cBhvr>
                                        <p:cTn id="10" dur="500"/>
                                        <p:tgtEl>
                                          <p:spTgt spid="62467">
                                            <p:txEl>
                                              <p:pRg st="3" end="3"/>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2467">
                                            <p:txEl>
                                              <p:pRg st="4" end="4"/>
                                            </p:txEl>
                                          </p:spTgt>
                                        </p:tgtEl>
                                        <p:attrNameLst>
                                          <p:attrName>style.visibility</p:attrName>
                                        </p:attrNameLst>
                                      </p:cBhvr>
                                      <p:to>
                                        <p:strVal val="visible"/>
                                      </p:to>
                                    </p:set>
                                    <p:animEffect transition="in" filter="wipe(left)">
                                      <p:cBhvr>
                                        <p:cTn id="13" dur="500"/>
                                        <p:tgtEl>
                                          <p:spTgt spid="62467">
                                            <p:txEl>
                                              <p:pRg st="4" end="4"/>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2467">
                                            <p:txEl>
                                              <p:pRg st="5" end="5"/>
                                            </p:txEl>
                                          </p:spTgt>
                                        </p:tgtEl>
                                        <p:attrNameLst>
                                          <p:attrName>style.visibility</p:attrName>
                                        </p:attrNameLst>
                                      </p:cBhvr>
                                      <p:to>
                                        <p:strVal val="visible"/>
                                      </p:to>
                                    </p:set>
                                    <p:animEffect transition="in" filter="wipe(left)">
                                      <p:cBhvr>
                                        <p:cTn id="16" dur="500"/>
                                        <p:tgtEl>
                                          <p:spTgt spid="62467">
                                            <p:txEl>
                                              <p:pRg st="5" end="5"/>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62467">
                                            <p:txEl>
                                              <p:pRg st="6" end="6"/>
                                            </p:txEl>
                                          </p:spTgt>
                                        </p:tgtEl>
                                        <p:attrNameLst>
                                          <p:attrName>style.visibility</p:attrName>
                                        </p:attrNameLst>
                                      </p:cBhvr>
                                      <p:to>
                                        <p:strVal val="visible"/>
                                      </p:to>
                                    </p:set>
                                    <p:animEffect transition="in" filter="wipe(left)">
                                      <p:cBhvr>
                                        <p:cTn id="19" dur="500"/>
                                        <p:tgtEl>
                                          <p:spTgt spid="62467">
                                            <p:txEl>
                                              <p:pRg st="6" end="6"/>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62467">
                                            <p:txEl>
                                              <p:pRg st="7" end="7"/>
                                            </p:txEl>
                                          </p:spTgt>
                                        </p:tgtEl>
                                        <p:attrNameLst>
                                          <p:attrName>style.visibility</p:attrName>
                                        </p:attrNameLst>
                                      </p:cBhvr>
                                      <p:to>
                                        <p:strVal val="visible"/>
                                      </p:to>
                                    </p:set>
                                    <p:animEffect transition="in" filter="wipe(left)">
                                      <p:cBhvr>
                                        <p:cTn id="22" dur="500"/>
                                        <p:tgtEl>
                                          <p:spTgt spid="62467">
                                            <p:txEl>
                                              <p:pRg st="7" end="7"/>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467">
                                            <p:txEl>
                                              <p:pRg st="9" end="9"/>
                                            </p:txEl>
                                          </p:spTgt>
                                        </p:tgtEl>
                                        <p:attrNameLst>
                                          <p:attrName>style.visibility</p:attrName>
                                        </p:attrNameLst>
                                      </p:cBhvr>
                                      <p:to>
                                        <p:strVal val="visible"/>
                                      </p:to>
                                    </p:set>
                                    <p:animEffect transition="in" filter="wipe(left)">
                                      <p:cBhvr>
                                        <p:cTn id="27" dur="500"/>
                                        <p:tgtEl>
                                          <p:spTgt spid="624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uiExpand="1"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99392"/>
            <a:ext cx="8229600" cy="1143000"/>
          </a:xfrm>
        </p:spPr>
        <p:txBody>
          <a:bodyPr/>
          <a:lstStyle/>
          <a:p>
            <a:r>
              <a:rPr lang="en-US" dirty="0" err="1"/>
              <a:t>Una</a:t>
            </a:r>
            <a:r>
              <a:rPr lang="en-US" dirty="0"/>
              <a:t> </a:t>
            </a:r>
            <a:r>
              <a:rPr lang="en-US" dirty="0" err="1"/>
              <a:t>funzione</a:t>
            </a:r>
            <a:r>
              <a:rPr lang="en-US" dirty="0"/>
              <a:t> </a:t>
            </a:r>
            <a:r>
              <a:rPr lang="en-US" dirty="0" err="1"/>
              <a:t>speciale</a:t>
            </a:r>
            <a:endParaRPr lang="en-GB" dirty="0"/>
          </a:p>
        </p:txBody>
      </p:sp>
      <p:sp>
        <p:nvSpPr>
          <p:cNvPr id="63491" name="Rectangle 3"/>
          <p:cNvSpPr>
            <a:spLocks noGrp="1" noChangeArrowheads="1"/>
          </p:cNvSpPr>
          <p:nvPr>
            <p:ph type="body" idx="1"/>
          </p:nvPr>
        </p:nvSpPr>
        <p:spPr>
          <a:xfrm>
            <a:off x="457200" y="1340768"/>
            <a:ext cx="8363272" cy="5328592"/>
          </a:xfrm>
        </p:spPr>
        <p:txBody>
          <a:bodyPr>
            <a:normAutofit fontScale="62500" lnSpcReduction="20000"/>
          </a:bodyPr>
          <a:lstStyle/>
          <a:p>
            <a:pPr>
              <a:lnSpc>
                <a:spcPct val="120000"/>
              </a:lnSpc>
            </a:pPr>
            <a:r>
              <a:rPr lang="en-US" dirty="0" err="1"/>
              <a:t>Costruiamo</a:t>
            </a:r>
            <a:r>
              <a:rPr lang="en-US" dirty="0"/>
              <a:t> la </a:t>
            </a:r>
            <a:r>
              <a:rPr lang="en-US" dirty="0" err="1"/>
              <a:t>seguente</a:t>
            </a:r>
            <a:r>
              <a:rPr lang="en-US" dirty="0"/>
              <a:t> </a:t>
            </a:r>
            <a:r>
              <a:rPr lang="en-US" dirty="0" err="1"/>
              <a:t>funzione</a:t>
            </a:r>
            <a:r>
              <a:rPr lang="en-US" dirty="0" smtClean="0"/>
              <a:t>:</a:t>
            </a:r>
            <a:endParaRPr lang="en-US" dirty="0"/>
          </a:p>
          <a:p>
            <a:pPr>
              <a:lnSpc>
                <a:spcPct val="120000"/>
              </a:lnSpc>
              <a:buFont typeface="Wingdings" pitchFamily="2" charset="2"/>
              <a:buNone/>
            </a:pPr>
            <a:r>
              <a:rPr lang="en-US" sz="2000" dirty="0"/>
              <a:t>			1	2	3	4	…</a:t>
            </a:r>
          </a:p>
          <a:p>
            <a:pPr>
              <a:lnSpc>
                <a:spcPct val="120000"/>
              </a:lnSpc>
              <a:spcBef>
                <a:spcPts val="0"/>
              </a:spcBef>
              <a:buFont typeface="Wingdings" pitchFamily="2" charset="2"/>
              <a:buNone/>
            </a:pPr>
            <a:r>
              <a:rPr lang="en-US" dirty="0"/>
              <a:t>		f 	</a:t>
            </a:r>
            <a:r>
              <a:rPr lang="en-US" dirty="0" smtClean="0"/>
              <a:t>x</a:t>
            </a:r>
            <a:r>
              <a:rPr lang="en-US" baseline="-25000" dirty="0"/>
              <a:t>1</a:t>
            </a:r>
            <a:r>
              <a:rPr lang="en-US" dirty="0"/>
              <a:t>	</a:t>
            </a:r>
            <a:r>
              <a:rPr lang="en-US" dirty="0" smtClean="0"/>
              <a:t>x</a:t>
            </a:r>
            <a:r>
              <a:rPr lang="en-US" baseline="-25000" dirty="0"/>
              <a:t>2	</a:t>
            </a:r>
            <a:r>
              <a:rPr lang="en-US" dirty="0" smtClean="0"/>
              <a:t>x</a:t>
            </a:r>
            <a:r>
              <a:rPr lang="en-US" baseline="-25000" dirty="0"/>
              <a:t>3	</a:t>
            </a:r>
            <a:r>
              <a:rPr lang="en-US" dirty="0" smtClean="0"/>
              <a:t>x</a:t>
            </a:r>
            <a:r>
              <a:rPr lang="en-US" baseline="-25000" dirty="0"/>
              <a:t>4</a:t>
            </a:r>
            <a:r>
              <a:rPr lang="en-US" dirty="0"/>
              <a:t>	</a:t>
            </a:r>
            <a:r>
              <a:rPr lang="en-US" dirty="0" smtClean="0"/>
              <a:t>…</a:t>
            </a:r>
          </a:p>
          <a:p>
            <a:pPr>
              <a:lnSpc>
                <a:spcPct val="120000"/>
              </a:lnSpc>
              <a:buFont typeface="Wingdings" pitchFamily="2" charset="2"/>
              <a:buNone/>
            </a:pPr>
            <a:r>
              <a:rPr lang="en-US" dirty="0"/>
              <a:t>	dove </a:t>
            </a:r>
            <a:r>
              <a:rPr lang="en-US" dirty="0">
                <a:solidFill>
                  <a:srgbClr val="3366FF"/>
                </a:solidFill>
              </a:rPr>
              <a:t>x</a:t>
            </a:r>
            <a:r>
              <a:rPr lang="en-US" baseline="-25000" dirty="0">
                <a:solidFill>
                  <a:srgbClr val="3366FF"/>
                </a:solidFill>
              </a:rPr>
              <a:t>i</a:t>
            </a:r>
            <a:r>
              <a:rPr lang="en-US" dirty="0"/>
              <a:t> è 1 se </a:t>
            </a:r>
            <a:r>
              <a:rPr lang="en-US" dirty="0" err="1"/>
              <a:t>l’</a:t>
            </a:r>
            <a:r>
              <a:rPr lang="en-US" dirty="0" err="1">
                <a:solidFill>
                  <a:srgbClr val="3366FF"/>
                </a:solidFill>
              </a:rPr>
              <a:t>i</a:t>
            </a:r>
            <a:r>
              <a:rPr lang="en-US" dirty="0" err="1"/>
              <a:t>-esimo</a:t>
            </a:r>
            <a:r>
              <a:rPr lang="en-US" dirty="0"/>
              <a:t> </a:t>
            </a:r>
            <a:r>
              <a:rPr lang="en-US" dirty="0" err="1"/>
              <a:t>elemento</a:t>
            </a:r>
            <a:r>
              <a:rPr lang="en-US" dirty="0"/>
              <a:t> </a:t>
            </a:r>
            <a:r>
              <a:rPr lang="en-US" dirty="0" err="1"/>
              <a:t>della</a:t>
            </a:r>
            <a:r>
              <a:rPr lang="en-US" dirty="0"/>
              <a:t> </a:t>
            </a:r>
            <a:r>
              <a:rPr lang="en-US" dirty="0" err="1"/>
              <a:t>diagonale</a:t>
            </a:r>
            <a:r>
              <a:rPr lang="en-US" dirty="0"/>
              <a:t> è 0, 0 </a:t>
            </a:r>
            <a:r>
              <a:rPr lang="en-US" dirty="0" err="1"/>
              <a:t>altrimenti</a:t>
            </a:r>
            <a:r>
              <a:rPr lang="en-US" dirty="0"/>
              <a:t>.</a:t>
            </a:r>
          </a:p>
          <a:p>
            <a:pPr>
              <a:lnSpc>
                <a:spcPct val="120000"/>
              </a:lnSpc>
            </a:pPr>
            <a:r>
              <a:rPr lang="en-US" dirty="0" err="1" smtClean="0"/>
              <a:t>Nel</a:t>
            </a:r>
            <a:r>
              <a:rPr lang="en-US" dirty="0" smtClean="0"/>
              <a:t> </a:t>
            </a:r>
            <a:r>
              <a:rPr lang="en-US" dirty="0" err="1" smtClean="0"/>
              <a:t>nostro</a:t>
            </a:r>
            <a:r>
              <a:rPr lang="en-US" dirty="0" smtClean="0"/>
              <a:t> </a:t>
            </a:r>
            <a:r>
              <a:rPr lang="en-US" dirty="0" err="1" smtClean="0"/>
              <a:t>esempio</a:t>
            </a:r>
            <a:r>
              <a:rPr lang="en-US" dirty="0" smtClean="0"/>
              <a:t>:</a:t>
            </a:r>
            <a:endParaRPr lang="en-US" dirty="0"/>
          </a:p>
          <a:p>
            <a:pPr lvl="2">
              <a:lnSpc>
                <a:spcPct val="120000"/>
              </a:lnSpc>
              <a:buFont typeface="Wingdings" pitchFamily="2" charset="2"/>
              <a:buNone/>
            </a:pPr>
            <a:r>
              <a:rPr lang="en-US" dirty="0"/>
              <a:t>		1	2	3	4	…</a:t>
            </a:r>
          </a:p>
          <a:p>
            <a:pPr lvl="2">
              <a:lnSpc>
                <a:spcPct val="120000"/>
              </a:lnSpc>
              <a:buFont typeface="Wingdings" pitchFamily="2" charset="2"/>
              <a:buNone/>
            </a:pPr>
            <a:r>
              <a:rPr lang="en-US" dirty="0"/>
              <a:t>	</a:t>
            </a:r>
            <a:r>
              <a:rPr lang="en-US" dirty="0" smtClean="0"/>
              <a:t>f</a:t>
            </a:r>
            <a:r>
              <a:rPr lang="en-US" baseline="-25000" dirty="0" smtClean="0"/>
              <a:t>0</a:t>
            </a:r>
            <a:r>
              <a:rPr lang="en-US" dirty="0"/>
              <a:t>	1	0	0	0	…      {1}</a:t>
            </a:r>
          </a:p>
          <a:p>
            <a:pPr lvl="2">
              <a:lnSpc>
                <a:spcPct val="120000"/>
              </a:lnSpc>
              <a:buFont typeface="Wingdings" pitchFamily="2" charset="2"/>
              <a:buNone/>
            </a:pPr>
            <a:r>
              <a:rPr lang="en-US" dirty="0"/>
              <a:t>	</a:t>
            </a:r>
            <a:r>
              <a:rPr lang="en-US" dirty="0" smtClean="0"/>
              <a:t>f</a:t>
            </a:r>
            <a:r>
              <a:rPr lang="en-US" baseline="-25000" dirty="0" smtClean="0"/>
              <a:t>1</a:t>
            </a:r>
            <a:r>
              <a:rPr lang="en-US" baseline="-25000" dirty="0"/>
              <a:t>	</a:t>
            </a:r>
            <a:r>
              <a:rPr lang="en-US" dirty="0"/>
              <a:t>0	1	1	0	…      {2,3}</a:t>
            </a:r>
          </a:p>
          <a:p>
            <a:pPr lvl="2">
              <a:lnSpc>
                <a:spcPct val="120000"/>
              </a:lnSpc>
              <a:buNone/>
            </a:pPr>
            <a:r>
              <a:rPr lang="en-US" dirty="0"/>
              <a:t>	</a:t>
            </a:r>
            <a:r>
              <a:rPr lang="en-US" dirty="0" smtClean="0"/>
              <a:t>f</a:t>
            </a:r>
            <a:r>
              <a:rPr lang="en-US" baseline="-25000" dirty="0" smtClean="0"/>
              <a:t>2</a:t>
            </a:r>
            <a:r>
              <a:rPr lang="en-US" dirty="0"/>
              <a:t>	0	1	0	1	…      {2,4,7}</a:t>
            </a:r>
          </a:p>
          <a:p>
            <a:pPr lvl="2">
              <a:lnSpc>
                <a:spcPct val="120000"/>
              </a:lnSpc>
              <a:buFont typeface="Wingdings" pitchFamily="2" charset="2"/>
              <a:buNone/>
            </a:pPr>
            <a:r>
              <a:rPr lang="en-US" dirty="0"/>
              <a:t>	</a:t>
            </a:r>
            <a:r>
              <a:rPr lang="en-US" dirty="0" smtClean="0"/>
              <a:t>…</a:t>
            </a:r>
          </a:p>
          <a:p>
            <a:pPr lvl="2">
              <a:lnSpc>
                <a:spcPct val="120000"/>
              </a:lnSpc>
              <a:buFont typeface="Wingdings" pitchFamily="2" charset="2"/>
              <a:buNone/>
            </a:pPr>
            <a:r>
              <a:rPr lang="en-US" dirty="0"/>
              <a:t> </a:t>
            </a:r>
            <a:r>
              <a:rPr lang="en-US" dirty="0" smtClean="0"/>
              <a:t>   f          </a:t>
            </a:r>
            <a:r>
              <a:rPr lang="en-US" dirty="0" smtClean="0">
                <a:solidFill>
                  <a:srgbClr val="FF0000"/>
                </a:solidFill>
              </a:rPr>
              <a:t>0              0              1             </a:t>
            </a:r>
            <a:r>
              <a:rPr lang="en-US" dirty="0" smtClean="0"/>
              <a:t>….</a:t>
            </a:r>
          </a:p>
          <a:p>
            <a:pPr>
              <a:lnSpc>
                <a:spcPct val="120000"/>
              </a:lnSpc>
            </a:pPr>
            <a:endParaRPr lang="en-US" dirty="0"/>
          </a:p>
          <a:p>
            <a:pPr>
              <a:lnSpc>
                <a:spcPct val="120000"/>
              </a:lnSpc>
            </a:pPr>
            <a:r>
              <a:rPr lang="en-US" dirty="0" smtClean="0"/>
              <a:t>Questa </a:t>
            </a:r>
            <a:r>
              <a:rPr lang="en-US" dirty="0" err="1"/>
              <a:t>funzione</a:t>
            </a:r>
            <a:r>
              <a:rPr lang="en-US" dirty="0"/>
              <a:t> </a:t>
            </a:r>
            <a:r>
              <a:rPr lang="en-US" dirty="0" err="1"/>
              <a:t>definisce</a:t>
            </a:r>
            <a:r>
              <a:rPr lang="en-US" dirty="0"/>
              <a:t> un </a:t>
            </a:r>
            <a:r>
              <a:rPr lang="en-US" dirty="0" err="1"/>
              <a:t>sottoinsieme</a:t>
            </a:r>
            <a:r>
              <a:rPr lang="en-US" dirty="0"/>
              <a:t> di </a:t>
            </a:r>
            <a:r>
              <a:rPr lang="en-US" b="1" dirty="0"/>
              <a:t>N</a:t>
            </a:r>
            <a:r>
              <a:rPr lang="en-US" dirty="0"/>
              <a:t> ma non </a:t>
            </a:r>
            <a:r>
              <a:rPr lang="en-US" dirty="0" err="1"/>
              <a:t>può</a:t>
            </a:r>
            <a:r>
              <a:rPr lang="en-US" dirty="0"/>
              <a:t> </a:t>
            </a:r>
            <a:r>
              <a:rPr lang="en-US" dirty="0" err="1"/>
              <a:t>apparire</a:t>
            </a:r>
            <a:r>
              <a:rPr lang="en-US" dirty="0"/>
              <a:t> </a:t>
            </a:r>
            <a:r>
              <a:rPr lang="en-US" dirty="0" err="1"/>
              <a:t>nella</a:t>
            </a:r>
            <a:r>
              <a:rPr lang="en-US" dirty="0"/>
              <a:t> </a:t>
            </a:r>
            <a:r>
              <a:rPr lang="en-US" dirty="0" err="1"/>
              <a:t>tabella</a:t>
            </a:r>
            <a:r>
              <a:rPr lang="en-US" dirty="0"/>
              <a:t>!!!!</a:t>
            </a:r>
          </a:p>
          <a:p>
            <a:pPr>
              <a:lnSpc>
                <a:spcPct val="120000"/>
              </a:lnSpc>
            </a:pPr>
            <a:r>
              <a:rPr lang="en-US" dirty="0" err="1"/>
              <a:t>Quindi</a:t>
            </a:r>
            <a:r>
              <a:rPr lang="en-US" dirty="0"/>
              <a:t> </a:t>
            </a:r>
            <a:r>
              <a:rPr lang="en-US" dirty="0" err="1"/>
              <a:t>l’ipotesi</a:t>
            </a:r>
            <a:r>
              <a:rPr lang="en-US" dirty="0"/>
              <a:t> </a:t>
            </a:r>
            <a:r>
              <a:rPr lang="en-US" dirty="0" err="1"/>
              <a:t>che</a:t>
            </a:r>
            <a:r>
              <a:rPr lang="en-US" dirty="0"/>
              <a:t> le </a:t>
            </a:r>
            <a:r>
              <a:rPr lang="en-US" dirty="0" err="1"/>
              <a:t>funzioni</a:t>
            </a:r>
            <a:r>
              <a:rPr lang="en-US" dirty="0"/>
              <a:t> </a:t>
            </a:r>
            <a:r>
              <a:rPr lang="en-US" dirty="0" err="1"/>
              <a:t>che</a:t>
            </a:r>
            <a:r>
              <a:rPr lang="en-US" dirty="0"/>
              <a:t> </a:t>
            </a:r>
            <a:r>
              <a:rPr lang="en-US" dirty="0" err="1"/>
              <a:t>definiscono</a:t>
            </a:r>
            <a:r>
              <a:rPr lang="en-US" dirty="0"/>
              <a:t> </a:t>
            </a:r>
            <a:r>
              <a:rPr lang="en-US" dirty="0" err="1" smtClean="0"/>
              <a:t>sottoinsiemi</a:t>
            </a:r>
            <a:r>
              <a:rPr lang="en-US" dirty="0" smtClean="0"/>
              <a:t> </a:t>
            </a:r>
            <a:r>
              <a:rPr lang="en-US" dirty="0"/>
              <a:t>di </a:t>
            </a:r>
            <a:r>
              <a:rPr lang="en-US" b="1" dirty="0"/>
              <a:t>N</a:t>
            </a:r>
            <a:r>
              <a:rPr lang="en-US" dirty="0"/>
              <a:t> </a:t>
            </a:r>
            <a:r>
              <a:rPr lang="en-US" dirty="0" err="1"/>
              <a:t>siano</a:t>
            </a:r>
            <a:r>
              <a:rPr lang="en-US" dirty="0"/>
              <a:t> </a:t>
            </a:r>
            <a:r>
              <a:rPr lang="en-US" dirty="0" err="1">
                <a:solidFill>
                  <a:srgbClr val="3366FF"/>
                </a:solidFill>
              </a:rPr>
              <a:t>enumerabili</a:t>
            </a:r>
            <a:r>
              <a:rPr lang="en-US" dirty="0">
                <a:solidFill>
                  <a:srgbClr val="3366FF"/>
                </a:solidFill>
              </a:rPr>
              <a:t> </a:t>
            </a:r>
            <a:r>
              <a:rPr lang="en-US" dirty="0" smtClean="0"/>
              <a:t>non </a:t>
            </a:r>
            <a:r>
              <a:rPr lang="en-US" dirty="0" err="1" smtClean="0"/>
              <a:t>può</a:t>
            </a:r>
            <a:r>
              <a:rPr lang="en-US" dirty="0" smtClean="0"/>
              <a:t> </a:t>
            </a:r>
            <a:r>
              <a:rPr lang="en-US" dirty="0" err="1" smtClean="0"/>
              <a:t>essere</a:t>
            </a:r>
            <a:r>
              <a:rPr lang="en-US" dirty="0" smtClean="0"/>
              <a:t> </a:t>
            </a:r>
            <a:r>
              <a:rPr lang="en-US" dirty="0" err="1" smtClean="0"/>
              <a:t>vera</a:t>
            </a:r>
            <a:r>
              <a:rPr lang="en-US" dirty="0" smtClean="0"/>
              <a:t>!</a:t>
            </a:r>
            <a:endParaRPr lang="en-GB" dirty="0"/>
          </a:p>
        </p:txBody>
      </p:sp>
      <p:sp>
        <p:nvSpPr>
          <p:cNvPr id="2" name="Segnaposto numero diapositiva 1"/>
          <p:cNvSpPr>
            <a:spLocks noGrp="1"/>
          </p:cNvSpPr>
          <p:nvPr>
            <p:ph type="sldNum" sz="quarter" idx="12"/>
          </p:nvPr>
        </p:nvSpPr>
        <p:spPr/>
        <p:txBody>
          <a:bodyPr/>
          <a:lstStyle/>
          <a:p>
            <a:fld id="{31003B70-0C27-41C5-BDDC-B296E2F388E3}" type="slidenum">
              <a:rPr lang="en-US" smtClean="0"/>
              <a:pPr/>
              <a:t>32</a:t>
            </a:fld>
            <a:endParaRPr lang="en-US"/>
          </a:p>
        </p:txBody>
      </p:sp>
      <p:cxnSp>
        <p:nvCxnSpPr>
          <p:cNvPr id="5" name="Connettore 1 4"/>
          <p:cNvCxnSpPr/>
          <p:nvPr/>
        </p:nvCxnSpPr>
        <p:spPr>
          <a:xfrm>
            <a:off x="2123728" y="2996952"/>
            <a:ext cx="0" cy="18002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Connettore 1 5"/>
          <p:cNvCxnSpPr/>
          <p:nvPr/>
        </p:nvCxnSpPr>
        <p:spPr>
          <a:xfrm>
            <a:off x="1619672" y="3284984"/>
            <a:ext cx="5760640"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6955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3491">
                                            <p:txEl>
                                              <p:pRg st="4" end="4"/>
                                            </p:txEl>
                                          </p:spTgt>
                                        </p:tgtEl>
                                        <p:attrNameLst>
                                          <p:attrName>style.visibility</p:attrName>
                                        </p:attrNameLst>
                                      </p:cBhvr>
                                      <p:to>
                                        <p:strVal val="visible"/>
                                      </p:to>
                                    </p:set>
                                    <p:animEffect transition="in" filter="wipe(left)">
                                      <p:cBhvr>
                                        <p:cTn id="7" dur="500"/>
                                        <p:tgtEl>
                                          <p:spTgt spid="63491">
                                            <p:txEl>
                                              <p:pRg st="4" end="4"/>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par>
                                <p:cTn id="16" presetID="22" presetClass="entr" presetSubtype="8" fill="hold" grpId="0" nodeType="withEffect">
                                  <p:stCondLst>
                                    <p:cond delay="0"/>
                                  </p:stCondLst>
                                  <p:childTnLst>
                                    <p:set>
                                      <p:cBhvr>
                                        <p:cTn id="17" dur="1" fill="hold">
                                          <p:stCondLst>
                                            <p:cond delay="0"/>
                                          </p:stCondLst>
                                        </p:cTn>
                                        <p:tgtEl>
                                          <p:spTgt spid="63491">
                                            <p:txEl>
                                              <p:pRg st="5" end="5"/>
                                            </p:txEl>
                                          </p:spTgt>
                                        </p:tgtEl>
                                        <p:attrNameLst>
                                          <p:attrName>style.visibility</p:attrName>
                                        </p:attrNameLst>
                                      </p:cBhvr>
                                      <p:to>
                                        <p:strVal val="visible"/>
                                      </p:to>
                                    </p:set>
                                    <p:animEffect transition="in" filter="wipe(left)">
                                      <p:cBhvr>
                                        <p:cTn id="18" dur="500"/>
                                        <p:tgtEl>
                                          <p:spTgt spid="63491">
                                            <p:txEl>
                                              <p:pRg st="5" end="5"/>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3491">
                                            <p:txEl>
                                              <p:pRg st="6" end="6"/>
                                            </p:txEl>
                                          </p:spTgt>
                                        </p:tgtEl>
                                        <p:attrNameLst>
                                          <p:attrName>style.visibility</p:attrName>
                                        </p:attrNameLst>
                                      </p:cBhvr>
                                      <p:to>
                                        <p:strVal val="visible"/>
                                      </p:to>
                                    </p:set>
                                    <p:animEffect transition="in" filter="wipe(left)">
                                      <p:cBhvr>
                                        <p:cTn id="21" dur="500"/>
                                        <p:tgtEl>
                                          <p:spTgt spid="63491">
                                            <p:txEl>
                                              <p:pRg st="6" end="6"/>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63491">
                                            <p:txEl>
                                              <p:pRg st="7" end="7"/>
                                            </p:txEl>
                                          </p:spTgt>
                                        </p:tgtEl>
                                        <p:attrNameLst>
                                          <p:attrName>style.visibility</p:attrName>
                                        </p:attrNameLst>
                                      </p:cBhvr>
                                      <p:to>
                                        <p:strVal val="visible"/>
                                      </p:to>
                                    </p:set>
                                    <p:animEffect transition="in" filter="wipe(left)">
                                      <p:cBhvr>
                                        <p:cTn id="24" dur="500"/>
                                        <p:tgtEl>
                                          <p:spTgt spid="63491">
                                            <p:txEl>
                                              <p:pRg st="7" end="7"/>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63491">
                                            <p:txEl>
                                              <p:pRg st="8" end="8"/>
                                            </p:txEl>
                                          </p:spTgt>
                                        </p:tgtEl>
                                        <p:attrNameLst>
                                          <p:attrName>style.visibility</p:attrName>
                                        </p:attrNameLst>
                                      </p:cBhvr>
                                      <p:to>
                                        <p:strVal val="visible"/>
                                      </p:to>
                                    </p:set>
                                    <p:animEffect transition="in" filter="wipe(left)">
                                      <p:cBhvr>
                                        <p:cTn id="27" dur="500"/>
                                        <p:tgtEl>
                                          <p:spTgt spid="63491">
                                            <p:txEl>
                                              <p:pRg st="8" end="8"/>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63491">
                                            <p:txEl>
                                              <p:pRg st="9" end="9"/>
                                            </p:txEl>
                                          </p:spTgt>
                                        </p:tgtEl>
                                        <p:attrNameLst>
                                          <p:attrName>style.visibility</p:attrName>
                                        </p:attrNameLst>
                                      </p:cBhvr>
                                      <p:to>
                                        <p:strVal val="visible"/>
                                      </p:to>
                                    </p:set>
                                    <p:animEffect transition="in" filter="wipe(left)">
                                      <p:cBhvr>
                                        <p:cTn id="30" dur="500"/>
                                        <p:tgtEl>
                                          <p:spTgt spid="63491">
                                            <p:txEl>
                                              <p:pRg st="9" end="9"/>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63491">
                                            <p:txEl>
                                              <p:pRg st="10" end="10"/>
                                            </p:txEl>
                                          </p:spTgt>
                                        </p:tgtEl>
                                        <p:attrNameLst>
                                          <p:attrName>style.visibility</p:attrName>
                                        </p:attrNameLst>
                                      </p:cBhvr>
                                      <p:to>
                                        <p:strVal val="visible"/>
                                      </p:to>
                                    </p:set>
                                    <p:animEffect transition="in" filter="wipe(left)">
                                      <p:cBhvr>
                                        <p:cTn id="33" dur="500"/>
                                        <p:tgtEl>
                                          <p:spTgt spid="63491">
                                            <p:txEl>
                                              <p:pRg st="10" end="1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63491">
                                            <p:txEl>
                                              <p:pRg st="12" end="12"/>
                                            </p:txEl>
                                          </p:spTgt>
                                        </p:tgtEl>
                                        <p:attrNameLst>
                                          <p:attrName>style.visibility</p:attrName>
                                        </p:attrNameLst>
                                      </p:cBhvr>
                                      <p:to>
                                        <p:strVal val="visible"/>
                                      </p:to>
                                    </p:set>
                                    <p:animEffect transition="in" filter="wipe(left)">
                                      <p:cBhvr>
                                        <p:cTn id="38" dur="500"/>
                                        <p:tgtEl>
                                          <p:spTgt spid="63491">
                                            <p:txEl>
                                              <p:pRg st="12" end="1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3491">
                                            <p:txEl>
                                              <p:pRg st="13" end="13"/>
                                            </p:txEl>
                                          </p:spTgt>
                                        </p:tgtEl>
                                        <p:attrNameLst>
                                          <p:attrName>style.visibility</p:attrName>
                                        </p:attrNameLst>
                                      </p:cBhvr>
                                      <p:to>
                                        <p:strVal val="visible"/>
                                      </p:to>
                                    </p:set>
                                    <p:animEffect transition="in" filter="wipe(left)">
                                      <p:cBhvr>
                                        <p:cTn id="43" dur="500"/>
                                        <p:tgtEl>
                                          <p:spTgt spid="63491">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r>
              <a:rPr lang="en-US" dirty="0" smtClean="0"/>
              <a:t>Le </a:t>
            </a:r>
            <a:r>
              <a:rPr lang="en-US" dirty="0" err="1" smtClean="0"/>
              <a:t>funzioni</a:t>
            </a:r>
            <a:r>
              <a:rPr lang="en-US" dirty="0" smtClean="0"/>
              <a:t> </a:t>
            </a:r>
            <a:r>
              <a:rPr lang="en-US" dirty="0" err="1" smtClean="0"/>
              <a:t>naturali</a:t>
            </a:r>
            <a:r>
              <a:rPr lang="en-US" dirty="0" smtClean="0"/>
              <a:t> non </a:t>
            </a:r>
            <a:r>
              <a:rPr lang="en-US" dirty="0" err="1" smtClean="0"/>
              <a:t>sono</a:t>
            </a:r>
            <a:r>
              <a:rPr lang="en-US" dirty="0" smtClean="0"/>
              <a:t> </a:t>
            </a:r>
            <a:r>
              <a:rPr lang="en-US" dirty="0" err="1" smtClean="0"/>
              <a:t>numerabili</a:t>
            </a:r>
            <a:endParaRPr lang="en-GB" dirty="0"/>
          </a:p>
        </p:txBody>
      </p:sp>
      <p:sp>
        <p:nvSpPr>
          <p:cNvPr id="64515" name="Rectangle 3"/>
          <p:cNvSpPr>
            <a:spLocks noGrp="1" noChangeArrowheads="1"/>
          </p:cNvSpPr>
          <p:nvPr>
            <p:ph type="body" idx="1"/>
          </p:nvPr>
        </p:nvSpPr>
        <p:spPr/>
        <p:txBody>
          <a:bodyPr/>
          <a:lstStyle/>
          <a:p>
            <a:r>
              <a:rPr lang="en-US" dirty="0" err="1"/>
              <a:t>Abbiamo</a:t>
            </a:r>
            <a:r>
              <a:rPr lang="en-US" dirty="0"/>
              <a:t> </a:t>
            </a:r>
            <a:r>
              <a:rPr lang="en-US" dirty="0" err="1"/>
              <a:t>dimostrato</a:t>
            </a:r>
            <a:r>
              <a:rPr lang="en-US" dirty="0"/>
              <a:t> </a:t>
            </a:r>
            <a:r>
              <a:rPr lang="en-US" dirty="0" err="1"/>
              <a:t>che</a:t>
            </a:r>
            <a:r>
              <a:rPr lang="en-US" dirty="0"/>
              <a:t> un </a:t>
            </a:r>
            <a:r>
              <a:rPr lang="en-US" b="1" dirty="0" err="1"/>
              <a:t>sottoinsieme</a:t>
            </a:r>
            <a:r>
              <a:rPr lang="en-US" dirty="0"/>
              <a:t> </a:t>
            </a:r>
            <a:r>
              <a:rPr lang="en-US" dirty="0" err="1"/>
              <a:t>delle</a:t>
            </a:r>
            <a:r>
              <a:rPr lang="en-US" dirty="0"/>
              <a:t> </a:t>
            </a:r>
            <a:r>
              <a:rPr lang="en-US" dirty="0" err="1"/>
              <a:t>funzioni</a:t>
            </a:r>
            <a:r>
              <a:rPr lang="en-US" dirty="0"/>
              <a:t> da </a:t>
            </a:r>
            <a:r>
              <a:rPr lang="en-US" b="1" dirty="0"/>
              <a:t>N</a:t>
            </a:r>
            <a:r>
              <a:rPr lang="en-US" dirty="0"/>
              <a:t> a </a:t>
            </a:r>
            <a:r>
              <a:rPr lang="en-US" b="1" dirty="0"/>
              <a:t>N</a:t>
            </a:r>
            <a:r>
              <a:rPr lang="en-US" dirty="0"/>
              <a:t> non è </a:t>
            </a:r>
            <a:r>
              <a:rPr lang="en-US" dirty="0" err="1"/>
              <a:t>numerabile</a:t>
            </a:r>
            <a:endParaRPr lang="en-US" dirty="0"/>
          </a:p>
          <a:p>
            <a:r>
              <a:rPr lang="en-US" dirty="0" err="1"/>
              <a:t>Quindi</a:t>
            </a:r>
            <a:r>
              <a:rPr lang="en-US" dirty="0"/>
              <a:t> </a:t>
            </a:r>
            <a:r>
              <a:rPr lang="en-US" dirty="0" err="1" smtClean="0"/>
              <a:t>tali</a:t>
            </a:r>
            <a:r>
              <a:rPr lang="en-US" dirty="0" smtClean="0"/>
              <a:t> </a:t>
            </a:r>
            <a:r>
              <a:rPr lang="en-US" dirty="0" err="1" smtClean="0"/>
              <a:t>funzioni</a:t>
            </a:r>
            <a:r>
              <a:rPr lang="en-US" dirty="0" smtClean="0"/>
              <a:t> </a:t>
            </a:r>
            <a:r>
              <a:rPr lang="en-US" dirty="0" err="1"/>
              <a:t>sono</a:t>
            </a:r>
            <a:r>
              <a:rPr lang="en-US" dirty="0"/>
              <a:t> </a:t>
            </a:r>
            <a:r>
              <a:rPr lang="en-US" dirty="0" err="1"/>
              <a:t>più</a:t>
            </a:r>
            <a:r>
              <a:rPr lang="en-US" dirty="0"/>
              <a:t> </a:t>
            </a:r>
            <a:r>
              <a:rPr lang="en-US" dirty="0" err="1"/>
              <a:t>dei</a:t>
            </a:r>
            <a:r>
              <a:rPr lang="en-US" dirty="0"/>
              <a:t> </a:t>
            </a:r>
            <a:r>
              <a:rPr lang="en-US" dirty="0" err="1"/>
              <a:t>numeri</a:t>
            </a:r>
            <a:r>
              <a:rPr lang="en-US" dirty="0"/>
              <a:t> </a:t>
            </a:r>
            <a:r>
              <a:rPr lang="en-US" dirty="0" err="1" smtClean="0"/>
              <a:t>naturali</a:t>
            </a:r>
            <a:endParaRPr lang="en-US" dirty="0"/>
          </a:p>
        </p:txBody>
      </p:sp>
      <p:sp>
        <p:nvSpPr>
          <p:cNvPr id="2" name="Segnaposto numero diapositiva 1"/>
          <p:cNvSpPr>
            <a:spLocks noGrp="1"/>
          </p:cNvSpPr>
          <p:nvPr>
            <p:ph type="sldNum" sz="quarter" idx="12"/>
          </p:nvPr>
        </p:nvSpPr>
        <p:spPr/>
        <p:txBody>
          <a:bodyPr/>
          <a:lstStyle/>
          <a:p>
            <a:fld id="{31003B70-0C27-41C5-BDDC-B296E2F388E3}" type="slidenum">
              <a:rPr lang="en-US" smtClean="0"/>
              <a:pPr/>
              <a:t>33</a:t>
            </a:fld>
            <a:endParaRPr lang="en-US"/>
          </a:p>
        </p:txBody>
      </p:sp>
    </p:spTree>
    <p:extLst>
      <p:ext uri="{BB962C8B-B14F-4D97-AF65-F5344CB8AC3E}">
        <p14:creationId xmlns:p14="http://schemas.microsoft.com/office/powerpoint/2010/main" val="1731704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4515">
                                            <p:txEl>
                                              <p:pRg st="1" end="1"/>
                                            </p:txEl>
                                          </p:spTgt>
                                        </p:tgtEl>
                                        <p:attrNameLst>
                                          <p:attrName>style.visibility</p:attrName>
                                        </p:attrNameLst>
                                      </p:cBhvr>
                                      <p:to>
                                        <p:strVal val="visible"/>
                                      </p:to>
                                    </p:set>
                                    <p:animEffect transition="in" filter="wipe(left)">
                                      <p:cBhvr>
                                        <p:cTn id="7" dur="500"/>
                                        <p:tgtEl>
                                          <p:spTgt spid="64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Dalle funzioni ai </a:t>
            </a:r>
            <a:r>
              <a:rPr lang="it-IT" dirty="0" smtClean="0"/>
              <a:t>problemi</a:t>
            </a:r>
            <a:endParaRPr lang="it-IT" dirty="0"/>
          </a:p>
        </p:txBody>
      </p:sp>
      <p:sp>
        <p:nvSpPr>
          <p:cNvPr id="3" name="Segnaposto contenuto 2"/>
          <p:cNvSpPr>
            <a:spLocks noGrp="1"/>
          </p:cNvSpPr>
          <p:nvPr>
            <p:ph idx="1"/>
          </p:nvPr>
        </p:nvSpPr>
        <p:spPr/>
        <p:txBody>
          <a:bodyPr>
            <a:normAutofit lnSpcReduction="10000"/>
          </a:bodyPr>
          <a:lstStyle/>
          <a:p>
            <a:r>
              <a:rPr lang="it-IT" dirty="0"/>
              <a:t>Ricordiamo </a:t>
            </a:r>
            <a:r>
              <a:rPr lang="it-IT" dirty="0" smtClean="0"/>
              <a:t>che un </a:t>
            </a:r>
            <a:r>
              <a:rPr lang="it-IT" dirty="0"/>
              <a:t>problema computazionale </a:t>
            </a:r>
            <a:r>
              <a:rPr lang="it-IT" dirty="0" smtClean="0"/>
              <a:t>è una funzione </a:t>
            </a:r>
            <a:r>
              <a:rPr lang="it-IT" dirty="0"/>
              <a:t>matematica </a:t>
            </a:r>
            <a:r>
              <a:rPr lang="it-IT" dirty="0" smtClean="0"/>
              <a:t>che associa </a:t>
            </a:r>
            <a:r>
              <a:rPr lang="it-IT" dirty="0"/>
              <a:t>ad ogni insieme di dati </a:t>
            </a:r>
            <a:r>
              <a:rPr lang="it-IT" dirty="0" smtClean="0"/>
              <a:t>in input il </a:t>
            </a:r>
            <a:r>
              <a:rPr lang="it-IT" dirty="0"/>
              <a:t>corrispondente </a:t>
            </a:r>
            <a:r>
              <a:rPr lang="it-IT" dirty="0" smtClean="0"/>
              <a:t>risultato</a:t>
            </a:r>
          </a:p>
          <a:p>
            <a:pPr marL="355600" indent="-355600">
              <a:buNone/>
            </a:pPr>
            <a:r>
              <a:rPr lang="it-IT" dirty="0"/>
              <a:t>⇒ </a:t>
            </a:r>
            <a:r>
              <a:rPr lang="it-IT" dirty="0" smtClean="0"/>
              <a:t>Esistono </a:t>
            </a:r>
            <a:r>
              <a:rPr lang="it-IT" dirty="0"/>
              <a:t>tanti problemi </a:t>
            </a:r>
            <a:r>
              <a:rPr lang="it-IT" dirty="0" smtClean="0"/>
              <a:t>computazionali quante sono le funzioni</a:t>
            </a:r>
            <a:r>
              <a:rPr lang="it-IT" dirty="0"/>
              <a:t> </a:t>
            </a:r>
            <a:r>
              <a:rPr lang="en-US" dirty="0"/>
              <a:t>da </a:t>
            </a:r>
            <a:r>
              <a:rPr lang="en-US" b="1" dirty="0"/>
              <a:t>N</a:t>
            </a:r>
            <a:r>
              <a:rPr lang="en-US" dirty="0"/>
              <a:t> a </a:t>
            </a:r>
            <a:r>
              <a:rPr lang="en-US" b="1" dirty="0" smtClean="0"/>
              <a:t>N</a:t>
            </a:r>
            <a:r>
              <a:rPr lang="en-US" dirty="0" smtClean="0"/>
              <a:t>. Ma </a:t>
            </a:r>
            <a:r>
              <a:rPr lang="it-IT" dirty="0" smtClean="0"/>
              <a:t>le </a:t>
            </a:r>
            <a:r>
              <a:rPr lang="it-IT" dirty="0"/>
              <a:t>funzioni </a:t>
            </a:r>
            <a:r>
              <a:rPr lang="en-US" dirty="0"/>
              <a:t>da </a:t>
            </a:r>
            <a:r>
              <a:rPr lang="en-US" b="1" dirty="0"/>
              <a:t>N</a:t>
            </a:r>
            <a:r>
              <a:rPr lang="en-US" dirty="0"/>
              <a:t> a </a:t>
            </a:r>
            <a:r>
              <a:rPr lang="en-US" b="1" dirty="0"/>
              <a:t>N</a:t>
            </a:r>
            <a:r>
              <a:rPr lang="en-US" dirty="0"/>
              <a:t> </a:t>
            </a:r>
            <a:r>
              <a:rPr lang="it-IT" dirty="0" smtClean="0"/>
              <a:t>non </a:t>
            </a:r>
            <a:r>
              <a:rPr lang="it-IT" dirty="0"/>
              <a:t>sono </a:t>
            </a:r>
            <a:r>
              <a:rPr lang="it-IT" dirty="0" smtClean="0"/>
              <a:t>numerabili</a:t>
            </a:r>
            <a:r>
              <a:rPr lang="it-IT" dirty="0"/>
              <a:t> </a:t>
            </a:r>
            <a:r>
              <a:rPr lang="it-IT" dirty="0" smtClean="0"/>
              <a:t>⇒ </a:t>
            </a:r>
            <a:r>
              <a:rPr lang="it-IT" dirty="0" smtClean="0">
                <a:solidFill>
                  <a:srgbClr val="3366FF"/>
                </a:solidFill>
              </a:rPr>
              <a:t>i </a:t>
            </a:r>
            <a:r>
              <a:rPr lang="it-IT" dirty="0">
                <a:solidFill>
                  <a:srgbClr val="3366FF"/>
                </a:solidFill>
              </a:rPr>
              <a:t>problemi non sono numerabili</a:t>
            </a:r>
            <a:r>
              <a:rPr lang="it-IT" dirty="0"/>
              <a:t>. </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34</a:t>
            </a:fld>
            <a:endParaRPr lang="en-US"/>
          </a:p>
        </p:txBody>
      </p:sp>
    </p:spTree>
    <p:extLst>
      <p:ext uri="{BB962C8B-B14F-4D97-AF65-F5344CB8AC3E}">
        <p14:creationId xmlns:p14="http://schemas.microsoft.com/office/powerpoint/2010/main" val="77617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Algoritmi </a:t>
            </a:r>
            <a:r>
              <a:rPr lang="it-IT" i="1" dirty="0" smtClean="0"/>
              <a:t>vs</a:t>
            </a:r>
            <a:r>
              <a:rPr lang="it-IT" dirty="0" smtClean="0"/>
              <a:t> Problemi</a:t>
            </a:r>
            <a:endParaRPr lang="it-IT" dirty="0"/>
          </a:p>
        </p:txBody>
      </p:sp>
      <p:sp>
        <p:nvSpPr>
          <p:cNvPr id="3" name="Segnaposto contenuto 2"/>
          <p:cNvSpPr>
            <a:spLocks noGrp="1"/>
          </p:cNvSpPr>
          <p:nvPr>
            <p:ph idx="1"/>
          </p:nvPr>
        </p:nvSpPr>
        <p:spPr/>
        <p:txBody>
          <a:bodyPr/>
          <a:lstStyle/>
          <a:p>
            <a:r>
              <a:rPr lang="it-IT" dirty="0" smtClean="0"/>
              <a:t>D’altro canto, un algoritmo è una sequenza finita di caratteri su un alfabeto finito, e abbiamo visto che tali sequenze sono numerabili </a:t>
            </a:r>
            <a:r>
              <a:rPr lang="it-IT" dirty="0"/>
              <a:t>⇒</a:t>
            </a:r>
            <a:endParaRPr lang="it-IT" dirty="0" smtClean="0"/>
          </a:p>
          <a:p>
            <a:pPr marL="0" indent="0" algn="ctr">
              <a:buNone/>
            </a:pPr>
            <a:r>
              <a:rPr lang="it-IT" dirty="0" smtClean="0">
                <a:solidFill>
                  <a:srgbClr val="3366FF"/>
                </a:solidFill>
              </a:rPr>
              <a:t>|{</a:t>
            </a:r>
            <a:r>
              <a:rPr lang="it-IT" dirty="0">
                <a:solidFill>
                  <a:srgbClr val="3366FF"/>
                </a:solidFill>
              </a:rPr>
              <a:t>Algoritmi</a:t>
            </a:r>
            <a:r>
              <a:rPr lang="it-IT" dirty="0" smtClean="0">
                <a:solidFill>
                  <a:srgbClr val="3366FF"/>
                </a:solidFill>
              </a:rPr>
              <a:t>}| &lt; |{</a:t>
            </a:r>
            <a:r>
              <a:rPr lang="it-IT" dirty="0">
                <a:solidFill>
                  <a:srgbClr val="3366FF"/>
                </a:solidFill>
              </a:rPr>
              <a:t>Problemi</a:t>
            </a:r>
            <a:r>
              <a:rPr lang="it-IT" dirty="0" smtClean="0">
                <a:solidFill>
                  <a:srgbClr val="3366FF"/>
                </a:solidFill>
              </a:rPr>
              <a:t>}|</a:t>
            </a:r>
            <a:endParaRPr lang="it-IT" dirty="0">
              <a:solidFill>
                <a:srgbClr val="3366FF"/>
              </a:solidFill>
            </a:endParaRPr>
          </a:p>
          <a:p>
            <a:pPr marL="450850" indent="-450850">
              <a:buNone/>
            </a:pPr>
            <a:r>
              <a:rPr lang="it-IT" dirty="0" smtClean="0"/>
              <a:t>⇒ Devono esistere problemi </a:t>
            </a:r>
            <a:r>
              <a:rPr lang="it-IT" dirty="0"/>
              <a:t>per cui non </a:t>
            </a:r>
            <a:r>
              <a:rPr lang="it-IT" dirty="0" smtClean="0"/>
              <a:t>esiste </a:t>
            </a:r>
            <a:r>
              <a:rPr lang="it-IT" dirty="0"/>
              <a:t>un algoritmo di </a:t>
            </a:r>
            <a:r>
              <a:rPr lang="it-IT" dirty="0" smtClean="0"/>
              <a:t>calcolo, cioè problemi </a:t>
            </a:r>
            <a:r>
              <a:rPr lang="it-IT" dirty="0" smtClean="0">
                <a:solidFill>
                  <a:srgbClr val="3366FF"/>
                </a:solidFill>
              </a:rPr>
              <a:t>non</a:t>
            </a:r>
            <a:r>
              <a:rPr lang="it-IT" dirty="0" smtClean="0"/>
              <a:t> </a:t>
            </a:r>
            <a:r>
              <a:rPr lang="it-IT" dirty="0" smtClean="0">
                <a:solidFill>
                  <a:srgbClr val="3366FF"/>
                </a:solidFill>
                <a:latin typeface="Comic Sans MS" pitchFamily="66" charset="0"/>
              </a:rPr>
              <a:t>calcolabili!</a:t>
            </a:r>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35</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4000" dirty="0" smtClean="0"/>
              <a:t>Alla ricerca di un problema </a:t>
            </a:r>
            <a:br>
              <a:rPr lang="it-IT" sz="4000" dirty="0" smtClean="0"/>
            </a:br>
            <a:r>
              <a:rPr lang="it-IT" sz="4000" dirty="0" smtClean="0"/>
              <a:t>non calcolabile</a:t>
            </a:r>
          </a:p>
        </p:txBody>
      </p:sp>
      <p:sp>
        <p:nvSpPr>
          <p:cNvPr id="3" name="Segnaposto contenuto 2"/>
          <p:cNvSpPr>
            <a:spLocks noGrp="1"/>
          </p:cNvSpPr>
          <p:nvPr>
            <p:ph idx="1"/>
          </p:nvPr>
        </p:nvSpPr>
        <p:spPr/>
        <p:txBody>
          <a:bodyPr>
            <a:normAutofit/>
          </a:bodyPr>
          <a:lstStyle/>
          <a:p>
            <a:r>
              <a:rPr lang="it-IT" dirty="0" smtClean="0"/>
              <a:t>Abbiamo dimostrato l’esistenza di funzioni/problemi non calcolabili.</a:t>
            </a:r>
          </a:p>
          <a:p>
            <a:r>
              <a:rPr lang="it-IT" dirty="0" smtClean="0">
                <a:solidFill>
                  <a:srgbClr val="0070C0"/>
                </a:solidFill>
              </a:rPr>
              <a:t>I problemi che si presentano spontaneamente sono tutti calcolabili.</a:t>
            </a:r>
          </a:p>
          <a:p>
            <a:r>
              <a:rPr lang="it-IT" dirty="0" smtClean="0">
                <a:solidFill>
                  <a:srgbClr val="00B050"/>
                </a:solidFill>
              </a:rPr>
              <a:t>Non è stato facile individuare un problema che non lo fosse.</a:t>
            </a:r>
          </a:p>
          <a:p>
            <a:r>
              <a:rPr lang="it-IT" dirty="0" err="1" smtClean="0"/>
              <a:t>Turing</a:t>
            </a:r>
            <a:r>
              <a:rPr lang="it-IT" dirty="0" smtClean="0"/>
              <a:t> (1935): </a:t>
            </a:r>
            <a:r>
              <a:rPr lang="it-IT" dirty="0" smtClean="0">
                <a:solidFill>
                  <a:srgbClr val="FF0000"/>
                </a:solidFill>
              </a:rPr>
              <a:t>Problema dell’arresto.</a:t>
            </a:r>
          </a:p>
          <a:p>
            <a:pPr marL="0" indent="0">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36</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dell’arresto</a:t>
            </a:r>
          </a:p>
        </p:txBody>
      </p:sp>
      <p:sp>
        <p:nvSpPr>
          <p:cNvPr id="3" name="Segnaposto contenuto 2"/>
          <p:cNvSpPr>
            <a:spLocks noGrp="1"/>
          </p:cNvSpPr>
          <p:nvPr>
            <p:ph idx="1"/>
          </p:nvPr>
        </p:nvSpPr>
        <p:spPr/>
        <p:txBody>
          <a:bodyPr>
            <a:normAutofit lnSpcReduction="10000"/>
          </a:bodyPr>
          <a:lstStyle/>
          <a:p>
            <a:pPr lvl="1">
              <a:buNone/>
            </a:pPr>
            <a:endParaRPr lang="it-IT" sz="3200" dirty="0" smtClean="0"/>
          </a:p>
          <a:p>
            <a:pPr>
              <a:buNone/>
            </a:pPr>
            <a:r>
              <a:rPr lang="it-IT" dirty="0" smtClean="0"/>
              <a:t>	Consiste nel decidere se un generico algoritmo </a:t>
            </a:r>
            <a:r>
              <a:rPr lang="it-IT" dirty="0" smtClean="0">
                <a:solidFill>
                  <a:srgbClr val="FF0000"/>
                </a:solidFill>
              </a:rPr>
              <a:t>A</a:t>
            </a:r>
            <a:r>
              <a:rPr lang="it-IT" dirty="0" smtClean="0"/>
              <a:t> avente come input un insieme di dati </a:t>
            </a:r>
            <a:r>
              <a:rPr lang="it-IT" dirty="0" smtClean="0">
                <a:solidFill>
                  <a:srgbClr val="FF0000"/>
                </a:solidFill>
              </a:rPr>
              <a:t>D</a:t>
            </a:r>
            <a:r>
              <a:rPr lang="it-IT" dirty="0" smtClean="0"/>
              <a:t> </a:t>
            </a:r>
            <a:r>
              <a:rPr lang="it-IT" dirty="0" smtClean="0">
                <a:solidFill>
                  <a:srgbClr val="3366FF"/>
                </a:solidFill>
              </a:rPr>
              <a:t>termina in tempo finito </a:t>
            </a:r>
            <a:r>
              <a:rPr lang="it-IT" dirty="0" smtClean="0"/>
              <a:t>la sua esecuzione, oppure “va in ciclo”, ovvero continua a</a:t>
            </a:r>
            <a:r>
              <a:rPr lang="it-IT" dirty="0"/>
              <a:t> </a:t>
            </a:r>
            <a:r>
              <a:rPr lang="it-IT" dirty="0" smtClean="0"/>
              <a:t>ripetere la stessa sequenza di istruzioni all’infinito (supponendo di non avere limiti di tempo e memoria).</a:t>
            </a:r>
            <a:endParaRPr lang="it-IT" sz="1600"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37</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800" dirty="0" smtClean="0"/>
              <a:t>Esempio #1: </a:t>
            </a:r>
            <a:br>
              <a:rPr lang="it-IT" sz="3800" dirty="0" smtClean="0"/>
            </a:br>
            <a:r>
              <a:rPr lang="it-IT" sz="3800" dirty="0" smtClean="0"/>
              <a:t>Stabilire se un intero p &gt; 1 è primo.</a:t>
            </a:r>
          </a:p>
        </p:txBody>
      </p:sp>
      <p:sp>
        <p:nvSpPr>
          <p:cNvPr id="3" name="Segnaposto contenuto 2"/>
          <p:cNvSpPr>
            <a:spLocks noGrp="1"/>
          </p:cNvSpPr>
          <p:nvPr>
            <p:ph idx="1"/>
          </p:nvPr>
        </p:nvSpPr>
        <p:spPr/>
        <p:txBody>
          <a:bodyPr>
            <a:normAutofit fontScale="85000" lnSpcReduction="20000"/>
          </a:bodyPr>
          <a:lstStyle/>
          <a:p>
            <a:pPr lvl="1">
              <a:buNone/>
            </a:pPr>
            <a:endParaRPr lang="it-IT" sz="3200" dirty="0" smtClean="0"/>
          </a:p>
          <a:p>
            <a:pPr>
              <a:buNone/>
            </a:pPr>
            <a:r>
              <a:rPr lang="it-IT" b="1" dirty="0" smtClean="0">
                <a:latin typeface="Courier" pitchFamily="49" charset="0"/>
                <a:ea typeface="Arial Unicode MS" pitchFamily="34" charset="-128"/>
                <a:cs typeface="Arial Unicode MS" pitchFamily="34" charset="-128"/>
              </a:rPr>
              <a:t>	</a:t>
            </a:r>
            <a:r>
              <a:rPr lang="it-IT" b="1" u="sng" dirty="0" smtClean="0">
                <a:latin typeface="Courier" pitchFamily="49" charset="0"/>
                <a:ea typeface="Arial Unicode MS" pitchFamily="34" charset="-128"/>
                <a:cs typeface="Arial Unicode MS" pitchFamily="34" charset="-128"/>
              </a:rPr>
              <a:t>Primo(p)   //scritto in C</a:t>
            </a:r>
          </a:p>
          <a:p>
            <a:pPr>
              <a:buNone/>
            </a:pPr>
            <a:r>
              <a:rPr lang="it-IT" dirty="0" smtClean="0">
                <a:latin typeface="Courier" pitchFamily="49" charset="0"/>
                <a:ea typeface="Arial Unicode MS" pitchFamily="34" charset="-128"/>
                <a:cs typeface="Arial Unicode MS" pitchFamily="34" charset="-128"/>
              </a:rPr>
              <a:t>	fattore = 2;</a:t>
            </a:r>
          </a:p>
          <a:p>
            <a:pPr>
              <a:buNone/>
            </a:pPr>
            <a:r>
              <a:rPr lang="it-IT" b="1" dirty="0" smtClean="0">
                <a:latin typeface="Courier" pitchFamily="49" charset="0"/>
                <a:ea typeface="Arial Unicode MS" pitchFamily="34" charset="-128"/>
                <a:cs typeface="Arial Unicode MS" pitchFamily="34" charset="-128"/>
              </a:rPr>
              <a:t>	</a:t>
            </a:r>
            <a:r>
              <a:rPr lang="it-IT" b="1" dirty="0" err="1" smtClean="0">
                <a:latin typeface="Courier" pitchFamily="49" charset="0"/>
                <a:ea typeface="Arial Unicode MS" pitchFamily="34" charset="-128"/>
                <a:cs typeface="Arial Unicode MS" pitchFamily="34" charset="-128"/>
              </a:rPr>
              <a:t>while</a:t>
            </a:r>
            <a:r>
              <a:rPr lang="it-IT" b="1" dirty="0" smtClean="0">
                <a:latin typeface="Courier" pitchFamily="49" charset="0"/>
                <a:ea typeface="Arial Unicode MS" pitchFamily="34" charset="-128"/>
                <a:cs typeface="Arial Unicode MS" pitchFamily="34" charset="-128"/>
              </a:rPr>
              <a:t> (p % fattore != 0)</a:t>
            </a:r>
          </a:p>
          <a:p>
            <a:pPr>
              <a:buNone/>
            </a:pPr>
            <a:r>
              <a:rPr lang="it-IT" dirty="0" smtClean="0">
                <a:latin typeface="Courier" pitchFamily="49" charset="0"/>
                <a:ea typeface="Arial Unicode MS" pitchFamily="34" charset="-128"/>
                <a:cs typeface="Arial Unicode MS" pitchFamily="34" charset="-128"/>
              </a:rPr>
              <a:t>		fattore++;</a:t>
            </a:r>
          </a:p>
          <a:p>
            <a:pPr>
              <a:buNone/>
            </a:pPr>
            <a:r>
              <a:rPr lang="it-IT" dirty="0" smtClean="0">
                <a:latin typeface="Courier" pitchFamily="49" charset="0"/>
                <a:ea typeface="Arial Unicode MS" pitchFamily="34" charset="-128"/>
                <a:cs typeface="Arial Unicode MS" pitchFamily="34" charset="-128"/>
              </a:rPr>
              <a:t>	</a:t>
            </a:r>
            <a:r>
              <a:rPr lang="it-IT" b="1" dirty="0" err="1" smtClean="0">
                <a:latin typeface="Courier" pitchFamily="49" charset="0"/>
                <a:ea typeface="Arial Unicode MS" pitchFamily="34" charset="-128"/>
                <a:cs typeface="Arial Unicode MS" pitchFamily="34" charset="-128"/>
              </a:rPr>
              <a:t>return</a:t>
            </a:r>
            <a:r>
              <a:rPr lang="it-IT" dirty="0" smtClean="0">
                <a:latin typeface="Courier" pitchFamily="49" charset="0"/>
                <a:ea typeface="Arial Unicode MS" pitchFamily="34" charset="-128"/>
                <a:cs typeface="Arial Unicode MS" pitchFamily="34" charset="-128"/>
              </a:rPr>
              <a:t> (fattore == p); //se fattore è uguale a p torna 1, cioè p è primo</a:t>
            </a:r>
          </a:p>
          <a:p>
            <a:pPr>
              <a:buNone/>
            </a:pPr>
            <a:endParaRPr lang="it-IT" dirty="0" smtClean="0">
              <a:latin typeface="Courier" pitchFamily="49" charset="0"/>
              <a:ea typeface="Arial Unicode MS" pitchFamily="34" charset="-128"/>
              <a:cs typeface="Arial Unicode MS" pitchFamily="34" charset="-128"/>
            </a:endParaRPr>
          </a:p>
          <a:p>
            <a:pPr>
              <a:buNone/>
            </a:pPr>
            <a:r>
              <a:rPr lang="it-IT" dirty="0" smtClean="0"/>
              <a:t>	</a:t>
            </a:r>
            <a:r>
              <a:rPr lang="it-IT" dirty="0" smtClean="0">
                <a:solidFill>
                  <a:schemeClr val="accent4">
                    <a:lumMod val="75000"/>
                  </a:schemeClr>
                </a:solidFill>
              </a:rPr>
              <a:t>Termina sicuramente (la guardia del</a:t>
            </a:r>
          </a:p>
          <a:p>
            <a:pPr>
              <a:buNone/>
            </a:pPr>
            <a:r>
              <a:rPr lang="it-IT" b="1" dirty="0" smtClean="0">
                <a:solidFill>
                  <a:schemeClr val="accent4">
                    <a:lumMod val="75000"/>
                  </a:schemeClr>
                </a:solidFill>
              </a:rPr>
              <a:t>	</a:t>
            </a:r>
            <a:r>
              <a:rPr lang="it-IT" b="1" dirty="0" err="1" smtClean="0">
                <a:solidFill>
                  <a:schemeClr val="accent4">
                    <a:lumMod val="75000"/>
                  </a:schemeClr>
                </a:solidFill>
              </a:rPr>
              <a:t>while</a:t>
            </a:r>
            <a:r>
              <a:rPr lang="it-IT" b="1" dirty="0" smtClean="0">
                <a:solidFill>
                  <a:schemeClr val="accent4">
                    <a:lumMod val="75000"/>
                  </a:schemeClr>
                </a:solidFill>
              </a:rPr>
              <a:t> </a:t>
            </a:r>
            <a:r>
              <a:rPr lang="it-IT" dirty="0" smtClean="0">
                <a:solidFill>
                  <a:schemeClr val="accent4">
                    <a:lumMod val="75000"/>
                  </a:schemeClr>
                </a:solidFill>
              </a:rPr>
              <a:t>diventa </a:t>
            </a:r>
            <a:r>
              <a:rPr lang="it-IT" b="1" dirty="0" smtClean="0">
                <a:solidFill>
                  <a:schemeClr val="accent4">
                    <a:lumMod val="75000"/>
                  </a:schemeClr>
                </a:solidFill>
              </a:rPr>
              <a:t>falsa</a:t>
            </a:r>
            <a:r>
              <a:rPr lang="it-IT" dirty="0" smtClean="0">
                <a:solidFill>
                  <a:schemeClr val="accent4">
                    <a:lumMod val="75000"/>
                  </a:schemeClr>
                </a:solidFill>
              </a:rPr>
              <a:t> quando </a:t>
            </a:r>
            <a:r>
              <a:rPr lang="it-IT" dirty="0" smtClean="0"/>
              <a:t>fattore</a:t>
            </a:r>
            <a:r>
              <a:rPr lang="it-IT" dirty="0" smtClean="0">
                <a:solidFill>
                  <a:schemeClr val="accent4">
                    <a:lumMod val="75000"/>
                  </a:schemeClr>
                </a:solidFill>
              </a:rPr>
              <a:t> diventa uguale a </a:t>
            </a:r>
            <a:r>
              <a:rPr lang="it-IT" dirty="0" smtClean="0"/>
              <a:t>p</a:t>
            </a:r>
            <a:r>
              <a:rPr lang="it-IT" dirty="0" smtClean="0">
                <a:solidFill>
                  <a:schemeClr val="accent4">
                    <a:lumMod val="75000"/>
                  </a:schemeClr>
                </a:solidFill>
              </a:rPr>
              <a:t>)</a:t>
            </a:r>
            <a:r>
              <a:rPr lang="it-IT" b="1" dirty="0" smtClean="0">
                <a:solidFill>
                  <a:schemeClr val="accent4">
                    <a:lumMod val="75000"/>
                  </a:schemeClr>
                </a:solidFill>
              </a:rPr>
              <a:t>.</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38</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Esempio #2</a:t>
            </a:r>
          </a:p>
        </p:txBody>
      </p:sp>
      <p:sp>
        <p:nvSpPr>
          <p:cNvPr id="3" name="Segnaposto contenuto 2"/>
          <p:cNvSpPr>
            <a:spLocks noGrp="1"/>
          </p:cNvSpPr>
          <p:nvPr>
            <p:ph idx="1"/>
          </p:nvPr>
        </p:nvSpPr>
        <p:spPr/>
        <p:txBody>
          <a:bodyPr>
            <a:normAutofit/>
          </a:bodyPr>
          <a:lstStyle/>
          <a:p>
            <a:r>
              <a:rPr lang="it-IT" dirty="0" smtClean="0"/>
              <a:t>Algoritmo che trova il più piccolo numero intero pari (maggiore di 4) che </a:t>
            </a:r>
            <a:r>
              <a:rPr lang="it-IT" dirty="0" smtClean="0">
                <a:solidFill>
                  <a:srgbClr val="FF0000"/>
                </a:solidFill>
              </a:rPr>
              <a:t>NON</a:t>
            </a:r>
            <a:r>
              <a:rPr lang="it-IT" dirty="0" smtClean="0"/>
              <a:t> sia la somma di due numeri primi.</a:t>
            </a:r>
          </a:p>
          <a:p>
            <a:r>
              <a:rPr lang="it-IT" dirty="0" smtClean="0"/>
              <a:t>L’algoritmo si </a:t>
            </a:r>
            <a:r>
              <a:rPr lang="it-IT" dirty="0" smtClean="0">
                <a:solidFill>
                  <a:srgbClr val="FF0000"/>
                </a:solidFill>
              </a:rPr>
              <a:t>arresta</a:t>
            </a:r>
            <a:r>
              <a:rPr lang="it-IT" dirty="0" smtClean="0"/>
              <a:t> quando trova </a:t>
            </a:r>
            <a:r>
              <a:rPr lang="it-IT" dirty="0" smtClean="0">
                <a:solidFill>
                  <a:srgbClr val="FF0000"/>
                </a:solidFill>
              </a:rPr>
              <a:t>n ≥ 4 </a:t>
            </a:r>
            <a:r>
              <a:rPr lang="it-IT" dirty="0" smtClean="0"/>
              <a:t>che </a:t>
            </a:r>
            <a:r>
              <a:rPr lang="it-IT" dirty="0" smtClean="0">
                <a:solidFill>
                  <a:srgbClr val="FF0000"/>
                </a:solidFill>
              </a:rPr>
              <a:t>NON</a:t>
            </a:r>
            <a:r>
              <a:rPr lang="it-IT" dirty="0" smtClean="0"/>
              <a:t> è la somma di due primi.</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39</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l"/>
            <a:r>
              <a:rPr lang="en-US" sz="3600" dirty="0" smtClean="0">
                <a:latin typeface="Comic Sans MS" pitchFamily="66" charset="0"/>
              </a:rPr>
              <a:t>Mille </a:t>
            </a:r>
            <a:r>
              <a:rPr lang="en-US" sz="3600" dirty="0" err="1" smtClean="0">
                <a:latin typeface="Comic Sans MS" pitchFamily="66" charset="0"/>
              </a:rPr>
              <a:t>dubbi</a:t>
            </a:r>
            <a:r>
              <a:rPr lang="en-US" sz="3600" dirty="0" smtClean="0">
                <a:latin typeface="Comic Sans MS" pitchFamily="66" charset="0"/>
              </a:rPr>
              <a:t>…</a:t>
            </a:r>
            <a:endParaRPr lang="en-US" sz="3600" dirty="0">
              <a:latin typeface="Comic Sans MS" pitchFamily="66" charset="0"/>
            </a:endParaRPr>
          </a:p>
        </p:txBody>
      </p:sp>
      <p:sp>
        <p:nvSpPr>
          <p:cNvPr id="7" name="Segnaposto contenuto 6"/>
          <p:cNvSpPr>
            <a:spLocks noGrp="1"/>
          </p:cNvSpPr>
          <p:nvPr>
            <p:ph idx="1"/>
          </p:nvPr>
        </p:nvSpPr>
        <p:spPr/>
        <p:txBody>
          <a:bodyPr>
            <a:normAutofit fontScale="92500" lnSpcReduction="10000"/>
          </a:bodyPr>
          <a:lstStyle/>
          <a:p>
            <a:r>
              <a:rPr lang="en-US" dirty="0" err="1" smtClean="0">
                <a:solidFill>
                  <a:srgbClr val="3366FF"/>
                </a:solidFill>
                <a:latin typeface="Comic Sans MS" pitchFamily="66" charset="0"/>
              </a:rPr>
              <a:t>Uhmmm</a:t>
            </a:r>
            <a:r>
              <a:rPr lang="en-US" dirty="0" smtClean="0">
                <a:solidFill>
                  <a:srgbClr val="3366FF"/>
                </a:solidFill>
                <a:latin typeface="Comic Sans MS" pitchFamily="66" charset="0"/>
              </a:rPr>
              <a:t>…</a:t>
            </a:r>
            <a:r>
              <a:rPr lang="en-US" dirty="0" err="1" smtClean="0">
                <a:solidFill>
                  <a:srgbClr val="3366FF"/>
                </a:solidFill>
                <a:latin typeface="Comic Sans MS" pitchFamily="66" charset="0"/>
              </a:rPr>
              <a:t>devo</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progettare</a:t>
            </a:r>
            <a:r>
              <a:rPr lang="en-US" dirty="0" smtClean="0">
                <a:solidFill>
                  <a:srgbClr val="3366FF"/>
                </a:solidFill>
                <a:latin typeface="Comic Sans MS" pitchFamily="66" charset="0"/>
              </a:rPr>
              <a:t> un </a:t>
            </a:r>
            <a:r>
              <a:rPr lang="en-US" dirty="0" err="1">
                <a:solidFill>
                  <a:srgbClr val="3366FF"/>
                </a:solidFill>
                <a:latin typeface="Comic Sans MS" pitchFamily="66" charset="0"/>
              </a:rPr>
              <a:t>corso</a:t>
            </a:r>
            <a:r>
              <a:rPr lang="en-US" dirty="0">
                <a:solidFill>
                  <a:srgbClr val="3366FF"/>
                </a:solidFill>
                <a:latin typeface="Comic Sans MS" pitchFamily="66" charset="0"/>
              </a:rPr>
              <a:t> </a:t>
            </a:r>
            <a:r>
              <a:rPr lang="en-US" dirty="0" err="1">
                <a:solidFill>
                  <a:srgbClr val="3366FF"/>
                </a:solidFill>
                <a:latin typeface="Comic Sans MS" pitchFamily="66" charset="0"/>
              </a:rPr>
              <a:t>che</a:t>
            </a:r>
            <a:r>
              <a:rPr lang="en-US" dirty="0">
                <a:solidFill>
                  <a:srgbClr val="3366FF"/>
                </a:solidFill>
                <a:latin typeface="Comic Sans MS" pitchFamily="66" charset="0"/>
              </a:rPr>
              <a:t> </a:t>
            </a:r>
            <a:r>
              <a:rPr lang="en-US" dirty="0" err="1" smtClean="0">
                <a:solidFill>
                  <a:srgbClr val="FF0000"/>
                </a:solidFill>
                <a:latin typeface="Comic Sans MS" pitchFamily="66" charset="0"/>
              </a:rPr>
              <a:t>parli</a:t>
            </a:r>
            <a:r>
              <a:rPr lang="en-US" dirty="0" smtClean="0">
                <a:solidFill>
                  <a:srgbClr val="FF0000"/>
                </a:solidFill>
                <a:latin typeface="Comic Sans MS" pitchFamily="66" charset="0"/>
              </a:rPr>
              <a:t> </a:t>
            </a:r>
            <a:r>
              <a:rPr lang="en-US" dirty="0">
                <a:solidFill>
                  <a:srgbClr val="FF0000"/>
                </a:solidFill>
                <a:latin typeface="Comic Sans MS" pitchFamily="66" charset="0"/>
              </a:rPr>
              <a:t>di come </a:t>
            </a:r>
            <a:r>
              <a:rPr lang="en-US" dirty="0" err="1">
                <a:solidFill>
                  <a:srgbClr val="FF0000"/>
                </a:solidFill>
                <a:latin typeface="Comic Sans MS" pitchFamily="66" charset="0"/>
              </a:rPr>
              <a:t>parlare</a:t>
            </a:r>
            <a:r>
              <a:rPr lang="en-US" dirty="0">
                <a:solidFill>
                  <a:srgbClr val="3366FF"/>
                </a:solidFill>
                <a:latin typeface="Comic Sans MS" pitchFamily="66" charset="0"/>
              </a:rPr>
              <a:t> </a:t>
            </a:r>
            <a:r>
              <a:rPr lang="en-US" dirty="0" err="1">
                <a:solidFill>
                  <a:srgbClr val="3366FF"/>
                </a:solidFill>
                <a:latin typeface="Comic Sans MS" pitchFamily="66" charset="0"/>
              </a:rPr>
              <a:t>dei</a:t>
            </a:r>
            <a:r>
              <a:rPr lang="en-US" dirty="0">
                <a:solidFill>
                  <a:srgbClr val="3366FF"/>
                </a:solidFill>
                <a:latin typeface="Comic Sans MS" pitchFamily="66" charset="0"/>
              </a:rPr>
              <a:t> </a:t>
            </a:r>
            <a:r>
              <a:rPr lang="en-US" dirty="0" err="1">
                <a:solidFill>
                  <a:srgbClr val="FF0000"/>
                </a:solidFill>
                <a:latin typeface="Comic Sans MS" pitchFamily="66" charset="0"/>
              </a:rPr>
              <a:t>fondamenti</a:t>
            </a:r>
            <a:r>
              <a:rPr lang="en-US" dirty="0">
                <a:solidFill>
                  <a:srgbClr val="FF0000"/>
                </a:solidFill>
                <a:latin typeface="Comic Sans MS" pitchFamily="66" charset="0"/>
              </a:rPr>
              <a:t> </a:t>
            </a:r>
            <a:r>
              <a:rPr lang="en-US" dirty="0" err="1" smtClean="0">
                <a:solidFill>
                  <a:srgbClr val="FF0000"/>
                </a:solidFill>
                <a:latin typeface="Comic Sans MS" pitchFamily="66" charset="0"/>
              </a:rPr>
              <a:t>degli</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algoritmi</a:t>
            </a:r>
            <a:r>
              <a:rPr lang="en-US" dirty="0" smtClean="0">
                <a:solidFill>
                  <a:srgbClr val="FF0000"/>
                </a:solidFill>
                <a:latin typeface="Comic Sans MS" pitchFamily="66" charset="0"/>
              </a:rPr>
              <a:t> e </a:t>
            </a:r>
            <a:r>
              <a:rPr lang="en-US" dirty="0" err="1" smtClean="0">
                <a:solidFill>
                  <a:srgbClr val="FF0000"/>
                </a:solidFill>
                <a:latin typeface="Comic Sans MS" pitchFamily="66" charset="0"/>
              </a:rPr>
              <a:t>della</a:t>
            </a:r>
            <a:r>
              <a:rPr lang="en-US" dirty="0" smtClean="0">
                <a:solidFill>
                  <a:srgbClr val="FF0000"/>
                </a:solidFill>
                <a:latin typeface="Comic Sans MS" pitchFamily="66" charset="0"/>
              </a:rPr>
              <a:t> </a:t>
            </a:r>
            <a:r>
              <a:rPr lang="en-US" dirty="0" err="1" smtClean="0">
                <a:solidFill>
                  <a:srgbClr val="FF0000"/>
                </a:solidFill>
                <a:latin typeface="Comic Sans MS" pitchFamily="66" charset="0"/>
              </a:rPr>
              <a:t>calcolabilità</a:t>
            </a:r>
            <a:endParaRPr lang="en-US" dirty="0" smtClean="0">
              <a:solidFill>
                <a:srgbClr val="FF0000"/>
              </a:solidFill>
              <a:latin typeface="Comic Sans MS" pitchFamily="66" charset="0"/>
            </a:endParaRPr>
          </a:p>
          <a:p>
            <a:pPr lvl="0"/>
            <a:r>
              <a:rPr lang="en-US" dirty="0" err="1">
                <a:solidFill>
                  <a:srgbClr val="3366FF"/>
                </a:solidFill>
                <a:latin typeface="Comic Sans MS" pitchFamily="66" charset="0"/>
              </a:rPr>
              <a:t>Avverto</a:t>
            </a:r>
            <a:r>
              <a:rPr lang="en-US" dirty="0">
                <a:solidFill>
                  <a:srgbClr val="3366FF"/>
                </a:solidFill>
                <a:latin typeface="Comic Sans MS" pitchFamily="66" charset="0"/>
              </a:rPr>
              <a:t> </a:t>
            </a:r>
            <a:r>
              <a:rPr lang="en-US" dirty="0" err="1">
                <a:solidFill>
                  <a:srgbClr val="3366FF"/>
                </a:solidFill>
                <a:latin typeface="Comic Sans MS" pitchFamily="66" charset="0"/>
              </a:rPr>
              <a:t>subito</a:t>
            </a:r>
            <a:r>
              <a:rPr lang="en-US" dirty="0">
                <a:solidFill>
                  <a:srgbClr val="3366FF"/>
                </a:solidFill>
                <a:latin typeface="Comic Sans MS" pitchFamily="66" charset="0"/>
              </a:rPr>
              <a:t> </a:t>
            </a:r>
            <a:r>
              <a:rPr lang="en-US" dirty="0" err="1">
                <a:solidFill>
                  <a:srgbClr val="3366FF"/>
                </a:solidFill>
                <a:latin typeface="Comic Sans MS" pitchFamily="66" charset="0"/>
              </a:rPr>
              <a:t>che</a:t>
            </a:r>
            <a:r>
              <a:rPr lang="en-US" dirty="0">
                <a:solidFill>
                  <a:srgbClr val="3366FF"/>
                </a:solidFill>
                <a:latin typeface="Comic Sans MS" pitchFamily="66" charset="0"/>
              </a:rPr>
              <a:t> </a:t>
            </a:r>
            <a:r>
              <a:rPr lang="en-US" dirty="0" err="1">
                <a:solidFill>
                  <a:srgbClr val="3366FF"/>
                </a:solidFill>
                <a:latin typeface="Comic Sans MS" pitchFamily="66" charset="0"/>
              </a:rPr>
              <a:t>il</a:t>
            </a:r>
            <a:r>
              <a:rPr lang="en-US" dirty="0">
                <a:solidFill>
                  <a:srgbClr val="3366FF"/>
                </a:solidFill>
                <a:latin typeface="Comic Sans MS" pitchFamily="66" charset="0"/>
              </a:rPr>
              <a:t> </a:t>
            </a:r>
            <a:r>
              <a:rPr lang="en-US" dirty="0" err="1">
                <a:solidFill>
                  <a:srgbClr val="FF0000"/>
                </a:solidFill>
                <a:latin typeface="Comic Sans MS" pitchFamily="66" charset="0"/>
              </a:rPr>
              <a:t>problema</a:t>
            </a:r>
            <a:r>
              <a:rPr lang="en-US" dirty="0">
                <a:solidFill>
                  <a:srgbClr val="FF0000"/>
                </a:solidFill>
                <a:latin typeface="Comic Sans MS" pitchFamily="66" charset="0"/>
              </a:rPr>
              <a:t> </a:t>
            </a:r>
            <a:r>
              <a:rPr lang="en-US" dirty="0">
                <a:solidFill>
                  <a:srgbClr val="3366FF"/>
                </a:solidFill>
                <a:latin typeface="Comic Sans MS" pitchFamily="66" charset="0"/>
              </a:rPr>
              <a:t>è </a:t>
            </a:r>
            <a:r>
              <a:rPr lang="en-US" dirty="0" err="1">
                <a:solidFill>
                  <a:srgbClr val="FF0000"/>
                </a:solidFill>
                <a:latin typeface="Comic Sans MS" pitchFamily="66" charset="0"/>
              </a:rPr>
              <a:t>difficile</a:t>
            </a:r>
            <a:r>
              <a:rPr lang="en-US" dirty="0">
                <a:solidFill>
                  <a:srgbClr val="FF0000"/>
                </a:solidFill>
                <a:latin typeface="Comic Sans MS" pitchFamily="66" charset="0"/>
              </a:rPr>
              <a:t> </a:t>
            </a:r>
            <a:r>
              <a:rPr lang="en-US" dirty="0">
                <a:solidFill>
                  <a:srgbClr val="3366FF"/>
                </a:solidFill>
                <a:latin typeface="Comic Sans MS" pitchFamily="66" charset="0"/>
              </a:rPr>
              <a:t>da </a:t>
            </a:r>
            <a:r>
              <a:rPr lang="en-US" dirty="0" err="1" smtClean="0">
                <a:solidFill>
                  <a:srgbClr val="FF0000"/>
                </a:solidFill>
                <a:latin typeface="Comic Sans MS" pitchFamily="66" charset="0"/>
              </a:rPr>
              <a:t>risolvere</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contiene</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nella</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sua</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definizione</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una</a:t>
            </a:r>
            <a:r>
              <a:rPr lang="en-US" dirty="0" smtClean="0">
                <a:solidFill>
                  <a:srgbClr val="3366FF"/>
                </a:solidFill>
                <a:latin typeface="Comic Sans MS" pitchFamily="66" charset="0"/>
              </a:rPr>
              <a:t> </a:t>
            </a:r>
            <a:r>
              <a:rPr lang="en-US" dirty="0" err="1">
                <a:solidFill>
                  <a:srgbClr val="FF0000"/>
                </a:solidFill>
                <a:latin typeface="Comic Sans MS" pitchFamily="66" charset="0"/>
              </a:rPr>
              <a:t>ricorsione</a:t>
            </a:r>
            <a:r>
              <a:rPr lang="en-US" dirty="0">
                <a:solidFill>
                  <a:srgbClr val="3366FF"/>
                </a:solidFill>
                <a:latin typeface="Comic Sans MS" pitchFamily="66" charset="0"/>
              </a:rPr>
              <a:t>! </a:t>
            </a:r>
            <a:r>
              <a:rPr lang="en-US" dirty="0" smtClean="0">
                <a:solidFill>
                  <a:srgbClr val="3366FF"/>
                </a:solidFill>
                <a:latin typeface="Comic Sans MS" pitchFamily="66" charset="0"/>
                <a:sym typeface="Wingdings" pitchFamily="2" charset="2"/>
              </a:rPr>
              <a:t></a:t>
            </a:r>
          </a:p>
          <a:p>
            <a:r>
              <a:rPr lang="en-US" dirty="0" smtClean="0">
                <a:solidFill>
                  <a:srgbClr val="3366FF"/>
                </a:solidFill>
                <a:latin typeface="Comic Sans MS" pitchFamily="66" charset="0"/>
              </a:rPr>
              <a:t>…e </a:t>
            </a:r>
            <a:r>
              <a:rPr lang="en-US" dirty="0">
                <a:solidFill>
                  <a:srgbClr val="3366FF"/>
                </a:solidFill>
                <a:latin typeface="Comic Sans MS" pitchFamily="66" charset="0"/>
              </a:rPr>
              <a:t>poi, </a:t>
            </a:r>
            <a:r>
              <a:rPr lang="en-US" dirty="0" err="1">
                <a:solidFill>
                  <a:srgbClr val="3366FF"/>
                </a:solidFill>
                <a:latin typeface="Comic Sans MS" pitchFamily="66" charset="0"/>
              </a:rPr>
              <a:t>devo</a:t>
            </a:r>
            <a:r>
              <a:rPr lang="en-US" dirty="0">
                <a:solidFill>
                  <a:srgbClr val="3366FF"/>
                </a:solidFill>
                <a:latin typeface="Comic Sans MS" pitchFamily="66" charset="0"/>
              </a:rPr>
              <a:t> </a:t>
            </a:r>
            <a:r>
              <a:rPr lang="en-US" dirty="0" err="1" smtClean="0">
                <a:solidFill>
                  <a:srgbClr val="3366FF"/>
                </a:solidFill>
                <a:latin typeface="Comic Sans MS" pitchFamily="66" charset="0"/>
              </a:rPr>
              <a:t>parlare</a:t>
            </a:r>
            <a:r>
              <a:rPr lang="en-US" dirty="0" smtClean="0">
                <a:solidFill>
                  <a:srgbClr val="3366FF"/>
                </a:solidFill>
                <a:latin typeface="Comic Sans MS" pitchFamily="66" charset="0"/>
              </a:rPr>
              <a:t> di </a:t>
            </a:r>
            <a:r>
              <a:rPr lang="en-US" dirty="0" err="1" smtClean="0">
                <a:solidFill>
                  <a:srgbClr val="3366FF"/>
                </a:solidFill>
                <a:latin typeface="Comic Sans MS" pitchFamily="66" charset="0"/>
              </a:rPr>
              <a:t>algoritmi</a:t>
            </a:r>
            <a:r>
              <a:rPr lang="en-US" dirty="0" smtClean="0">
                <a:solidFill>
                  <a:srgbClr val="3366FF"/>
                </a:solidFill>
                <a:latin typeface="Comic Sans MS" pitchFamily="66" charset="0"/>
              </a:rPr>
              <a:t> e </a:t>
            </a:r>
            <a:r>
              <a:rPr lang="en-US" dirty="0" err="1" smtClean="0">
                <a:solidFill>
                  <a:srgbClr val="3366FF"/>
                </a:solidFill>
                <a:latin typeface="Comic Sans MS" pitchFamily="66" charset="0"/>
              </a:rPr>
              <a:t>calcolabilità</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ai</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futuri</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docenti</a:t>
            </a:r>
            <a:r>
              <a:rPr lang="en-US" dirty="0" smtClean="0">
                <a:solidFill>
                  <a:srgbClr val="3366FF"/>
                </a:solidFill>
                <a:latin typeface="Comic Sans MS" pitchFamily="66" charset="0"/>
              </a:rPr>
              <a:t> di </a:t>
            </a:r>
            <a:r>
              <a:rPr lang="en-US" dirty="0" err="1" smtClean="0">
                <a:solidFill>
                  <a:srgbClr val="FF0000"/>
                </a:solidFill>
                <a:latin typeface="Comic Sans MS" pitchFamily="66" charset="0"/>
              </a:rPr>
              <a:t>Informatica</a:t>
            </a:r>
            <a:r>
              <a:rPr lang="en-US" dirty="0" smtClean="0">
                <a:solidFill>
                  <a:srgbClr val="3366FF"/>
                </a:solidFill>
                <a:latin typeface="Comic Sans MS" pitchFamily="66" charset="0"/>
              </a:rPr>
              <a:t>; ma </a:t>
            </a:r>
            <a:r>
              <a:rPr lang="en-US" dirty="0" err="1">
                <a:solidFill>
                  <a:srgbClr val="3366FF"/>
                </a:solidFill>
                <a:latin typeface="Comic Sans MS" pitchFamily="66" charset="0"/>
              </a:rPr>
              <a:t>che</a:t>
            </a:r>
            <a:r>
              <a:rPr lang="en-US" dirty="0">
                <a:solidFill>
                  <a:srgbClr val="3366FF"/>
                </a:solidFill>
                <a:latin typeface="Comic Sans MS" pitchFamily="66" charset="0"/>
              </a:rPr>
              <a:t> </a:t>
            </a:r>
            <a:r>
              <a:rPr lang="en-US" dirty="0" err="1" smtClean="0">
                <a:solidFill>
                  <a:srgbClr val="3366FF"/>
                </a:solidFill>
                <a:latin typeface="Comic Sans MS" pitchFamily="66" charset="0"/>
              </a:rPr>
              <a:t>cos’è</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veramente</a:t>
            </a:r>
            <a:r>
              <a:rPr lang="en-US" dirty="0" smtClean="0">
                <a:solidFill>
                  <a:srgbClr val="3366FF"/>
                </a:solidFill>
                <a:latin typeface="Comic Sans MS" pitchFamily="66" charset="0"/>
              </a:rPr>
              <a:t> </a:t>
            </a:r>
            <a:r>
              <a:rPr lang="en-US" dirty="0" err="1" smtClean="0">
                <a:solidFill>
                  <a:srgbClr val="3366FF"/>
                </a:solidFill>
                <a:latin typeface="Comic Sans MS" pitchFamily="66" charset="0"/>
              </a:rPr>
              <a:t>l’</a:t>
            </a:r>
            <a:r>
              <a:rPr lang="en-US" dirty="0" err="1" smtClean="0">
                <a:solidFill>
                  <a:srgbClr val="FF0000"/>
                </a:solidFill>
                <a:latin typeface="Comic Sans MS" pitchFamily="66" charset="0"/>
              </a:rPr>
              <a:t>informatica</a:t>
            </a:r>
            <a:r>
              <a:rPr lang="en-US" dirty="0" smtClean="0">
                <a:solidFill>
                  <a:srgbClr val="3366FF"/>
                </a:solidFill>
                <a:latin typeface="Comic Sans MS" pitchFamily="66" charset="0"/>
              </a:rPr>
              <a:t>, e dove </a:t>
            </a:r>
            <a:r>
              <a:rPr lang="en-US" dirty="0" err="1" smtClean="0">
                <a:solidFill>
                  <a:srgbClr val="3366FF"/>
                </a:solidFill>
                <a:latin typeface="Comic Sans MS" pitchFamily="66" charset="0"/>
              </a:rPr>
              <a:t>risiede</a:t>
            </a:r>
            <a:r>
              <a:rPr lang="en-US" dirty="0" smtClean="0">
                <a:solidFill>
                  <a:srgbClr val="3366FF"/>
                </a:solidFill>
                <a:latin typeface="Comic Sans MS" pitchFamily="66" charset="0"/>
              </a:rPr>
              <a:t> la </a:t>
            </a:r>
            <a:r>
              <a:rPr lang="en-US" dirty="0" err="1" smtClean="0">
                <a:solidFill>
                  <a:srgbClr val="3366FF"/>
                </a:solidFill>
                <a:latin typeface="Comic Sans MS" pitchFamily="66" charset="0"/>
              </a:rPr>
              <a:t>sua</a:t>
            </a:r>
            <a:r>
              <a:rPr lang="en-US" dirty="0" smtClean="0">
                <a:solidFill>
                  <a:srgbClr val="3366FF"/>
                </a:solidFill>
                <a:latin typeface="Comic Sans MS" pitchFamily="66" charset="0"/>
              </a:rPr>
              <a:t> </a:t>
            </a:r>
            <a:r>
              <a:rPr lang="en-US" dirty="0" smtClean="0">
                <a:solidFill>
                  <a:srgbClr val="FF0000"/>
                </a:solidFill>
                <a:latin typeface="Comic Sans MS" pitchFamily="66" charset="0"/>
              </a:rPr>
              <a:t>anima</a:t>
            </a:r>
            <a:r>
              <a:rPr lang="en-US" dirty="0" smtClean="0">
                <a:solidFill>
                  <a:srgbClr val="3366FF"/>
                </a:solidFill>
                <a:latin typeface="Comic Sans MS" pitchFamily="66" charset="0"/>
              </a:rPr>
              <a:t>?</a:t>
            </a:r>
            <a:endParaRPr lang="en-US" dirty="0">
              <a:solidFill>
                <a:srgbClr val="3366FF"/>
              </a:solidFill>
              <a:latin typeface="Comic Sans MS" pitchFamily="66" charset="0"/>
            </a:endParaRPr>
          </a:p>
          <a:p>
            <a:endParaRPr lang="en-US" dirty="0" smtClean="0">
              <a:solidFill>
                <a:srgbClr val="FF0000"/>
              </a:solidFill>
              <a:latin typeface="Comic Sans MS" pitchFamily="66" charset="0"/>
            </a:endParaRPr>
          </a:p>
          <a:p>
            <a:endParaRPr lang="en-US" dirty="0" smtClean="0">
              <a:solidFill>
                <a:srgbClr val="FF0000"/>
              </a:solidFill>
              <a:latin typeface="Comic Sans MS" pitchFamily="66" charset="0"/>
            </a:endParaRPr>
          </a:p>
          <a:p>
            <a:endParaRPr lang="en-US" dirty="0">
              <a:solidFill>
                <a:srgbClr val="FF0000"/>
              </a:solidFill>
              <a:latin typeface="Comic Sans MS" pitchFamily="66" charset="0"/>
            </a:endParaRPr>
          </a:p>
          <a:p>
            <a:endParaRPr lang="it-IT" dirty="0"/>
          </a:p>
        </p:txBody>
      </p:sp>
      <p:sp>
        <p:nvSpPr>
          <p:cNvPr id="4" name="Titolo 1"/>
          <p:cNvSpPr txBox="1">
            <a:spLocks/>
          </p:cNvSpPr>
          <p:nvPr/>
        </p:nvSpPr>
        <p:spPr>
          <a:xfrm>
            <a:off x="611560" y="2924944"/>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0" normalizeH="0" noProof="0" dirty="0" smtClean="0">
              <a:ln>
                <a:noFill/>
              </a:ln>
              <a:solidFill>
                <a:srgbClr val="3366FF"/>
              </a:solidFill>
              <a:effectLst/>
              <a:uLnTx/>
              <a:uFillTx/>
              <a:latin typeface="Comic Sans MS" pitchFamily="66" charset="0"/>
              <a:ea typeface="+mj-ea"/>
              <a:cs typeface="+mj-cs"/>
            </a:endParaRPr>
          </a:p>
        </p:txBody>
      </p:sp>
      <p:sp>
        <p:nvSpPr>
          <p:cNvPr id="8" name="Segnaposto numero diapositiva 7"/>
          <p:cNvSpPr>
            <a:spLocks noGrp="1"/>
          </p:cNvSpPr>
          <p:nvPr>
            <p:ph type="sldNum" sz="quarter" idx="12"/>
          </p:nvPr>
        </p:nvSpPr>
        <p:spPr/>
        <p:txBody>
          <a:bodyPr/>
          <a:lstStyle/>
          <a:p>
            <a:fld id="{31003B70-0C27-41C5-BDDC-B296E2F388E3}" type="slidenum">
              <a:rPr lang="en-US" smtClean="0"/>
              <a:pPr/>
              <a:t>4</a:t>
            </a:fld>
            <a:endParaRPr lang="en-US"/>
          </a:p>
        </p:txBody>
      </p:sp>
    </p:spTree>
    <p:extLst>
      <p:ext uri="{BB962C8B-B14F-4D97-AF65-F5344CB8AC3E}">
        <p14:creationId xmlns:p14="http://schemas.microsoft.com/office/powerpoint/2010/main" val="302102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smtClean="0"/>
              <a:t>Un corrispondente programma</a:t>
            </a:r>
          </a:p>
        </p:txBody>
      </p:sp>
      <p:sp>
        <p:nvSpPr>
          <p:cNvPr id="3" name="Segnaposto contenuto 2"/>
          <p:cNvSpPr>
            <a:spLocks noGrp="1"/>
          </p:cNvSpPr>
          <p:nvPr>
            <p:ph idx="1"/>
          </p:nvPr>
        </p:nvSpPr>
        <p:spPr/>
        <p:txBody>
          <a:bodyPr>
            <a:normAutofit fontScale="55000" lnSpcReduction="20000"/>
          </a:bodyPr>
          <a:lstStyle/>
          <a:p>
            <a:pPr lvl="1">
              <a:buNone/>
            </a:pPr>
            <a:endParaRPr lang="it-IT" sz="3200" dirty="0" smtClean="0"/>
          </a:p>
          <a:p>
            <a:pPr>
              <a:buNone/>
            </a:pPr>
            <a:r>
              <a:rPr lang="it-IT" b="1" dirty="0" smtClean="0">
                <a:latin typeface="Courier" pitchFamily="49" charset="0"/>
                <a:ea typeface="Arial Unicode MS" pitchFamily="34" charset="-128"/>
                <a:cs typeface="Arial Unicode MS" pitchFamily="34" charset="-128"/>
              </a:rPr>
              <a:t>	</a:t>
            </a:r>
            <a:r>
              <a:rPr lang="it-IT" sz="3400" b="1" dirty="0" err="1" smtClean="0">
                <a:latin typeface="Courier" pitchFamily="49" charset="0"/>
              </a:rPr>
              <a:t>Goldbach</a:t>
            </a:r>
            <a:r>
              <a:rPr lang="it-IT" sz="3400" b="1" dirty="0" smtClean="0">
                <a:latin typeface="Courier" pitchFamily="49" charset="0"/>
              </a:rPr>
              <a:t>()  //scritto in C</a:t>
            </a:r>
          </a:p>
          <a:p>
            <a:pPr>
              <a:buNone/>
            </a:pPr>
            <a:r>
              <a:rPr lang="it-IT" sz="3400" dirty="0" smtClean="0">
                <a:latin typeface="Courier" pitchFamily="49" charset="0"/>
              </a:rPr>
              <a:t>	</a:t>
            </a:r>
            <a:r>
              <a:rPr lang="it-IT" sz="3400" dirty="0" smtClean="0">
                <a:solidFill>
                  <a:srgbClr val="FF0000"/>
                </a:solidFill>
                <a:latin typeface="Courier" pitchFamily="49" charset="0"/>
              </a:rPr>
              <a:t>n</a:t>
            </a:r>
            <a:r>
              <a:rPr lang="it-IT" sz="3400" dirty="0" smtClean="0">
                <a:latin typeface="Courier" pitchFamily="49" charset="0"/>
              </a:rPr>
              <a:t> = 2;</a:t>
            </a:r>
          </a:p>
          <a:p>
            <a:pPr>
              <a:buNone/>
            </a:pPr>
            <a:r>
              <a:rPr lang="it-IT" sz="3400" b="1" dirty="0" smtClean="0">
                <a:latin typeface="Courier" pitchFamily="49" charset="0"/>
              </a:rPr>
              <a:t>	do {</a:t>
            </a:r>
          </a:p>
          <a:p>
            <a:pPr>
              <a:buNone/>
            </a:pPr>
            <a:r>
              <a:rPr lang="it-IT" sz="3400" dirty="0" smtClean="0">
                <a:latin typeface="Courier" pitchFamily="49" charset="0"/>
              </a:rPr>
              <a:t>		</a:t>
            </a:r>
            <a:r>
              <a:rPr lang="it-IT" sz="3400" dirty="0" smtClean="0">
                <a:solidFill>
                  <a:srgbClr val="FF0000"/>
                </a:solidFill>
                <a:latin typeface="Courier" pitchFamily="49" charset="0"/>
              </a:rPr>
              <a:t>n</a:t>
            </a:r>
            <a:r>
              <a:rPr lang="it-IT" sz="3400" dirty="0" smtClean="0">
                <a:latin typeface="Courier" pitchFamily="49" charset="0"/>
              </a:rPr>
              <a:t> = </a:t>
            </a:r>
            <a:r>
              <a:rPr lang="it-IT" sz="3400" dirty="0" err="1" smtClean="0">
                <a:solidFill>
                  <a:srgbClr val="FF0000"/>
                </a:solidFill>
                <a:latin typeface="Courier" pitchFamily="49" charset="0"/>
              </a:rPr>
              <a:t>n</a:t>
            </a:r>
            <a:r>
              <a:rPr lang="it-IT" sz="3400" dirty="0" smtClean="0">
                <a:latin typeface="Courier" pitchFamily="49" charset="0"/>
              </a:rPr>
              <a:t> + 2;</a:t>
            </a:r>
          </a:p>
          <a:p>
            <a:pPr>
              <a:buNone/>
            </a:pPr>
            <a:r>
              <a:rPr lang="it-IT" sz="3400" dirty="0" smtClean="0">
                <a:latin typeface="Courier" pitchFamily="49" charset="0"/>
              </a:rPr>
              <a:t>		</a:t>
            </a:r>
            <a:r>
              <a:rPr lang="it-IT" sz="3400" dirty="0" err="1" smtClean="0">
                <a:latin typeface="Courier" pitchFamily="49" charset="0"/>
              </a:rPr>
              <a:t>controesempio</a:t>
            </a:r>
            <a:r>
              <a:rPr lang="it-IT" sz="3400" dirty="0" smtClean="0">
                <a:latin typeface="Courier" pitchFamily="49" charset="0"/>
              </a:rPr>
              <a:t> = </a:t>
            </a:r>
            <a:r>
              <a:rPr lang="it-IT" sz="3400" b="1" dirty="0" err="1" smtClean="0">
                <a:latin typeface="Courier" pitchFamily="49" charset="0"/>
              </a:rPr>
              <a:t>true</a:t>
            </a:r>
            <a:r>
              <a:rPr lang="it-IT" sz="3400" b="1" dirty="0" smtClean="0">
                <a:latin typeface="Courier" pitchFamily="49" charset="0"/>
              </a:rPr>
              <a:t>;</a:t>
            </a:r>
          </a:p>
          <a:p>
            <a:pPr>
              <a:buNone/>
            </a:pPr>
            <a:r>
              <a:rPr lang="it-IT" sz="3400" b="1" dirty="0" smtClean="0">
                <a:latin typeface="Courier" pitchFamily="49" charset="0"/>
              </a:rPr>
              <a:t>		</a:t>
            </a:r>
            <a:r>
              <a:rPr lang="it-IT" sz="3400" b="1" dirty="0" err="1" smtClean="0">
                <a:latin typeface="Courier" pitchFamily="49" charset="0"/>
              </a:rPr>
              <a:t>for</a:t>
            </a:r>
            <a:r>
              <a:rPr lang="it-IT" sz="3400" b="1" dirty="0" smtClean="0">
                <a:latin typeface="Courier" pitchFamily="49" charset="0"/>
              </a:rPr>
              <a:t> (</a:t>
            </a:r>
            <a:r>
              <a:rPr lang="it-IT" sz="3400" dirty="0" smtClean="0">
                <a:latin typeface="Courier" pitchFamily="49" charset="0"/>
              </a:rPr>
              <a:t>p = 2; p ≤ </a:t>
            </a:r>
            <a:r>
              <a:rPr lang="it-IT" sz="3400" dirty="0" smtClean="0">
                <a:solidFill>
                  <a:srgbClr val="FF0000"/>
                </a:solidFill>
                <a:latin typeface="Courier" pitchFamily="49" charset="0"/>
              </a:rPr>
              <a:t>n</a:t>
            </a:r>
            <a:r>
              <a:rPr lang="it-IT" sz="3400" dirty="0" smtClean="0">
                <a:latin typeface="Courier" pitchFamily="49" charset="0"/>
              </a:rPr>
              <a:t> - 2; p++</a:t>
            </a:r>
            <a:r>
              <a:rPr lang="it-IT" sz="3400" b="1" dirty="0" smtClean="0">
                <a:latin typeface="Courier" pitchFamily="49" charset="0"/>
              </a:rPr>
              <a:t>) {</a:t>
            </a:r>
          </a:p>
          <a:p>
            <a:pPr>
              <a:buNone/>
            </a:pPr>
            <a:r>
              <a:rPr lang="it-IT" sz="3400" dirty="0" smtClean="0">
                <a:latin typeface="Courier" pitchFamily="49" charset="0"/>
              </a:rPr>
              <a:t>			q = </a:t>
            </a:r>
            <a:r>
              <a:rPr lang="it-IT" sz="3400" dirty="0" smtClean="0">
                <a:solidFill>
                  <a:srgbClr val="FF0000"/>
                </a:solidFill>
                <a:latin typeface="Courier" pitchFamily="49" charset="0"/>
              </a:rPr>
              <a:t>n</a:t>
            </a:r>
            <a:r>
              <a:rPr lang="it-IT" sz="3400" dirty="0" smtClean="0">
                <a:latin typeface="Courier" pitchFamily="49" charset="0"/>
              </a:rPr>
              <a:t> - p;</a:t>
            </a:r>
          </a:p>
          <a:p>
            <a:pPr>
              <a:buNone/>
            </a:pPr>
            <a:r>
              <a:rPr lang="it-IT" sz="3400" b="1" dirty="0" smtClean="0">
                <a:latin typeface="Courier" pitchFamily="49" charset="0"/>
              </a:rPr>
              <a:t>			</a:t>
            </a:r>
            <a:r>
              <a:rPr lang="it-IT" sz="3400" b="1" dirty="0" err="1" smtClean="0">
                <a:latin typeface="Courier" pitchFamily="49" charset="0"/>
              </a:rPr>
              <a:t>if</a:t>
            </a:r>
            <a:r>
              <a:rPr lang="it-IT" sz="3400" b="1" dirty="0" smtClean="0">
                <a:latin typeface="Courier" pitchFamily="49" charset="0"/>
              </a:rPr>
              <a:t> (Primo(p) &amp;&amp; Primo(q))</a:t>
            </a:r>
          </a:p>
          <a:p>
            <a:pPr>
              <a:buNone/>
            </a:pPr>
            <a:r>
              <a:rPr lang="it-IT" sz="3400" dirty="0" smtClean="0">
                <a:latin typeface="Courier" pitchFamily="49" charset="0"/>
              </a:rPr>
              <a:t>				</a:t>
            </a:r>
            <a:r>
              <a:rPr lang="it-IT" sz="3400" dirty="0" err="1" smtClean="0">
                <a:latin typeface="Courier" pitchFamily="49" charset="0"/>
              </a:rPr>
              <a:t>controesempio</a:t>
            </a:r>
            <a:r>
              <a:rPr lang="it-IT" sz="3400" dirty="0" smtClean="0">
                <a:latin typeface="Courier" pitchFamily="49" charset="0"/>
              </a:rPr>
              <a:t> = </a:t>
            </a:r>
            <a:r>
              <a:rPr lang="it-IT" sz="3400" b="1" dirty="0" smtClean="0">
                <a:latin typeface="Courier" pitchFamily="49" charset="0"/>
              </a:rPr>
              <a:t>false;</a:t>
            </a:r>
          </a:p>
          <a:p>
            <a:pPr>
              <a:buNone/>
            </a:pPr>
            <a:r>
              <a:rPr lang="it-IT" sz="3400" dirty="0" smtClean="0">
                <a:latin typeface="Courier" pitchFamily="49" charset="0"/>
              </a:rPr>
              <a:t>			}</a:t>
            </a:r>
          </a:p>
          <a:p>
            <a:pPr>
              <a:buNone/>
            </a:pPr>
            <a:r>
              <a:rPr lang="it-IT" sz="3400" dirty="0" smtClean="0">
                <a:latin typeface="Courier" pitchFamily="49" charset="0"/>
              </a:rPr>
              <a:t>		} </a:t>
            </a:r>
            <a:r>
              <a:rPr lang="it-IT" sz="3400" b="1" dirty="0" err="1" smtClean="0">
                <a:latin typeface="Courier" pitchFamily="49" charset="0"/>
              </a:rPr>
              <a:t>while</a:t>
            </a:r>
            <a:r>
              <a:rPr lang="it-IT" sz="3400" b="1" dirty="0" smtClean="0">
                <a:latin typeface="Courier" pitchFamily="49" charset="0"/>
              </a:rPr>
              <a:t> (!controesempio); </a:t>
            </a:r>
            <a:r>
              <a:rPr lang="it-IT" sz="3400" dirty="0" smtClean="0">
                <a:latin typeface="Courier" pitchFamily="49" charset="0"/>
              </a:rPr>
              <a:t>//esce per controesempio = </a:t>
            </a:r>
            <a:r>
              <a:rPr lang="it-IT" sz="3400" dirty="0" err="1" smtClean="0">
                <a:latin typeface="Courier" pitchFamily="49" charset="0"/>
              </a:rPr>
              <a:t>true</a:t>
            </a:r>
            <a:r>
              <a:rPr lang="it-IT" sz="3400" dirty="0" smtClean="0">
                <a:latin typeface="Courier" pitchFamily="49" charset="0"/>
              </a:rPr>
              <a:t>, cioè ho trovato un pari che non è somma di due primi</a:t>
            </a:r>
          </a:p>
          <a:p>
            <a:pPr>
              <a:buNone/>
            </a:pPr>
            <a:r>
              <a:rPr lang="it-IT" sz="3400" b="1" dirty="0" smtClean="0">
                <a:latin typeface="Courier" pitchFamily="49" charset="0"/>
              </a:rPr>
              <a:t>	</a:t>
            </a:r>
            <a:r>
              <a:rPr lang="it-IT" sz="3400" b="1" dirty="0" err="1" smtClean="0">
                <a:latin typeface="Courier" pitchFamily="49" charset="0"/>
              </a:rPr>
              <a:t>return</a:t>
            </a:r>
            <a:r>
              <a:rPr lang="it-IT" sz="3400" b="1" dirty="0" smtClean="0">
                <a:latin typeface="Courier" pitchFamily="49" charset="0"/>
              </a:rPr>
              <a:t> </a:t>
            </a:r>
            <a:r>
              <a:rPr lang="it-IT" sz="3400" b="1" dirty="0" smtClean="0">
                <a:solidFill>
                  <a:srgbClr val="FF0000"/>
                </a:solidFill>
                <a:latin typeface="Courier" pitchFamily="49" charset="0"/>
              </a:rPr>
              <a:t>n</a:t>
            </a:r>
            <a:r>
              <a:rPr lang="it-IT" sz="3400" b="1" dirty="0" smtClean="0">
                <a:latin typeface="Courier" pitchFamily="49" charset="0"/>
              </a:rPr>
              <a:t>;  //n non è la somma di due primi</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40</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Congettura di </a:t>
            </a:r>
            <a:r>
              <a:rPr lang="it-IT" dirty="0" err="1" smtClean="0"/>
              <a:t>Goldbach</a:t>
            </a:r>
            <a:endParaRPr lang="it-IT" dirty="0" smtClean="0"/>
          </a:p>
        </p:txBody>
      </p:sp>
      <p:sp>
        <p:nvSpPr>
          <p:cNvPr id="3" name="Segnaposto contenuto 2"/>
          <p:cNvSpPr>
            <a:spLocks noGrp="1"/>
          </p:cNvSpPr>
          <p:nvPr>
            <p:ph idx="1"/>
          </p:nvPr>
        </p:nvSpPr>
        <p:spPr>
          <a:xfrm>
            <a:off x="457200" y="1600200"/>
            <a:ext cx="8219256" cy="4925144"/>
          </a:xfrm>
        </p:spPr>
        <p:txBody>
          <a:bodyPr>
            <a:normAutofit fontScale="85000" lnSpcReduction="20000"/>
          </a:bodyPr>
          <a:lstStyle/>
          <a:p>
            <a:pPr marL="0" indent="0">
              <a:lnSpc>
                <a:spcPct val="120000"/>
              </a:lnSpc>
              <a:buNone/>
            </a:pPr>
            <a:r>
              <a:rPr lang="it-IT" dirty="0" smtClean="0"/>
              <a:t>1792:</a:t>
            </a:r>
            <a:r>
              <a:rPr lang="it-IT" dirty="0">
                <a:solidFill>
                  <a:srgbClr val="00B050"/>
                </a:solidFill>
              </a:rPr>
              <a:t> </a:t>
            </a:r>
            <a:r>
              <a:rPr lang="it-IT" dirty="0" smtClean="0">
                <a:solidFill>
                  <a:srgbClr val="0070C0"/>
                </a:solidFill>
              </a:rPr>
              <a:t>“ogni numero intero pari n ≥ 4 è la somma di due numeri primi”</a:t>
            </a:r>
            <a:endParaRPr lang="it-IT" dirty="0" smtClean="0"/>
          </a:p>
          <a:p>
            <a:pPr>
              <a:lnSpc>
                <a:spcPct val="120000"/>
              </a:lnSpc>
              <a:buNone/>
            </a:pPr>
            <a:r>
              <a:rPr lang="it-IT" dirty="0" smtClean="0"/>
              <a:t>	</a:t>
            </a:r>
            <a:r>
              <a:rPr lang="it-IT" sz="3000" dirty="0" smtClean="0">
                <a:solidFill>
                  <a:srgbClr val="FF0000"/>
                </a:solidFill>
              </a:rPr>
              <a:t>Congettura falsa </a:t>
            </a:r>
            <a:r>
              <a:rPr lang="it-IT" sz="3000" dirty="0" smtClean="0">
                <a:solidFill>
                  <a:srgbClr val="FF0000"/>
                </a:solidFill>
                <a:sym typeface="Symbol"/>
              </a:rPr>
              <a:t></a:t>
            </a:r>
            <a:r>
              <a:rPr lang="it-IT" sz="3000" dirty="0" smtClean="0">
                <a:solidFill>
                  <a:srgbClr val="FF0000"/>
                </a:solidFill>
              </a:rPr>
              <a:t> </a:t>
            </a:r>
            <a:r>
              <a:rPr lang="it-IT" sz="3000" dirty="0" err="1" smtClean="0">
                <a:latin typeface="Courier" pitchFamily="49" charset="0"/>
              </a:rPr>
              <a:t>Goldbach</a:t>
            </a:r>
            <a:r>
              <a:rPr lang="it-IT" sz="3000" dirty="0" smtClean="0">
                <a:latin typeface="Courier" pitchFamily="49" charset="0"/>
              </a:rPr>
              <a:t>() </a:t>
            </a:r>
            <a:r>
              <a:rPr lang="it-IT" sz="3000" dirty="0" smtClean="0">
                <a:solidFill>
                  <a:srgbClr val="FF0000"/>
                </a:solidFill>
              </a:rPr>
              <a:t>si arresta</a:t>
            </a:r>
          </a:p>
          <a:p>
            <a:pPr>
              <a:lnSpc>
                <a:spcPct val="120000"/>
              </a:lnSpc>
              <a:buNone/>
            </a:pPr>
            <a:r>
              <a:rPr lang="it-IT" dirty="0" smtClean="0"/>
              <a:t>	</a:t>
            </a:r>
            <a:r>
              <a:rPr lang="it-IT" sz="3000" dirty="0" smtClean="0">
                <a:solidFill>
                  <a:srgbClr val="00B050"/>
                </a:solidFill>
              </a:rPr>
              <a:t>Congettura vera  </a:t>
            </a:r>
            <a:r>
              <a:rPr lang="it-IT" sz="3000" dirty="0" smtClean="0">
                <a:solidFill>
                  <a:srgbClr val="00B050"/>
                </a:solidFill>
                <a:sym typeface="Symbol"/>
              </a:rPr>
              <a:t></a:t>
            </a:r>
            <a:r>
              <a:rPr lang="it-IT" sz="3000" dirty="0" smtClean="0">
                <a:solidFill>
                  <a:srgbClr val="00B050"/>
                </a:solidFill>
              </a:rPr>
              <a:t> </a:t>
            </a:r>
            <a:r>
              <a:rPr lang="it-IT" sz="3000" dirty="0" err="1" smtClean="0">
                <a:latin typeface="Courier" pitchFamily="49" charset="0"/>
              </a:rPr>
              <a:t>Goldbach</a:t>
            </a:r>
            <a:r>
              <a:rPr lang="it-IT" sz="3000" dirty="0" smtClean="0">
                <a:latin typeface="Courier" pitchFamily="49" charset="0"/>
              </a:rPr>
              <a:t>() </a:t>
            </a:r>
            <a:r>
              <a:rPr lang="it-IT" sz="3000" dirty="0" smtClean="0">
                <a:solidFill>
                  <a:srgbClr val="00B050"/>
                </a:solidFill>
              </a:rPr>
              <a:t>NON si arresta</a:t>
            </a:r>
          </a:p>
          <a:p>
            <a:pPr>
              <a:lnSpc>
                <a:spcPct val="120000"/>
              </a:lnSpc>
              <a:buNone/>
            </a:pPr>
            <a:endParaRPr lang="it-IT" sz="3000" dirty="0" smtClean="0">
              <a:solidFill>
                <a:srgbClr val="00B050"/>
              </a:solidFill>
            </a:endParaRPr>
          </a:p>
          <a:p>
            <a:pPr>
              <a:lnSpc>
                <a:spcPct val="120000"/>
              </a:lnSpc>
              <a:buNone/>
            </a:pPr>
            <a:r>
              <a:rPr lang="it-IT" sz="3000" dirty="0" smtClean="0">
                <a:solidFill>
                  <a:srgbClr val="00B050"/>
                </a:solidFill>
                <a:sym typeface="Symbol"/>
              </a:rPr>
              <a:t> Il programma </a:t>
            </a:r>
            <a:r>
              <a:rPr lang="it-IT" sz="3000" dirty="0" err="1">
                <a:latin typeface="Courier" pitchFamily="49" charset="0"/>
              </a:rPr>
              <a:t>Goldbach</a:t>
            </a:r>
            <a:r>
              <a:rPr lang="it-IT" sz="3000" dirty="0" smtClean="0">
                <a:latin typeface="Courier" pitchFamily="49" charset="0"/>
              </a:rPr>
              <a:t>() </a:t>
            </a:r>
            <a:r>
              <a:rPr lang="it-IT" sz="3000" dirty="0" smtClean="0">
                <a:solidFill>
                  <a:srgbClr val="00B050"/>
                </a:solidFill>
              </a:rPr>
              <a:t>è funzionalmente utile solo nel caso in cui la congettura sia falsa!</a:t>
            </a:r>
          </a:p>
          <a:p>
            <a:pPr>
              <a:lnSpc>
                <a:spcPct val="120000"/>
              </a:lnSpc>
              <a:buNone/>
            </a:pPr>
            <a:endParaRPr lang="it-IT" sz="3000" dirty="0">
              <a:solidFill>
                <a:srgbClr val="00B050"/>
              </a:solidFill>
            </a:endParaRPr>
          </a:p>
          <a:p>
            <a:pPr>
              <a:lnSpc>
                <a:spcPct val="120000"/>
              </a:lnSpc>
              <a:buNone/>
            </a:pPr>
            <a:r>
              <a:rPr lang="it-IT" sz="3000" dirty="0" smtClean="0">
                <a:solidFill>
                  <a:srgbClr val="3366FF"/>
                </a:solidFill>
              </a:rPr>
              <a:t>Ad oggi la congettura è ancora aperta, ed è nota essere vera fino </a:t>
            </a:r>
            <a:r>
              <a:rPr lang="it-IT" sz="3000" dirty="0">
                <a:solidFill>
                  <a:srgbClr val="3366FF"/>
                </a:solidFill>
              </a:rPr>
              <a:t>a </a:t>
            </a:r>
            <a:r>
              <a:rPr lang="it-IT" sz="3000" dirty="0" smtClean="0">
                <a:solidFill>
                  <a:srgbClr val="3366FF"/>
                </a:solidFill>
              </a:rPr>
              <a:t>numeri dell’ordine di 10</a:t>
            </a:r>
            <a:r>
              <a:rPr lang="it-IT" sz="3000" baseline="30000" dirty="0" smtClean="0">
                <a:solidFill>
                  <a:srgbClr val="3366FF"/>
                </a:solidFill>
              </a:rPr>
              <a:t>18</a:t>
            </a:r>
            <a:endParaRPr lang="it-IT" sz="3000" baseline="30000" dirty="0">
              <a:solidFill>
                <a:srgbClr val="3366FF"/>
              </a:solidFill>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41</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Osservazione</a:t>
            </a:r>
          </a:p>
        </p:txBody>
      </p:sp>
      <p:sp>
        <p:nvSpPr>
          <p:cNvPr id="3" name="Segnaposto contenuto 2"/>
          <p:cNvSpPr>
            <a:spLocks noGrp="1"/>
          </p:cNvSpPr>
          <p:nvPr>
            <p:ph idx="1"/>
          </p:nvPr>
        </p:nvSpPr>
        <p:spPr>
          <a:xfrm>
            <a:off x="251520" y="1600200"/>
            <a:ext cx="8568952" cy="4525963"/>
          </a:xfrm>
        </p:spPr>
        <p:txBody>
          <a:bodyPr>
            <a:normAutofit/>
          </a:bodyPr>
          <a:lstStyle/>
          <a:p>
            <a:pPr>
              <a:buNone/>
            </a:pPr>
            <a:r>
              <a:rPr lang="it-IT" dirty="0" smtClean="0"/>
              <a:t>	</a:t>
            </a:r>
          </a:p>
          <a:p>
            <a:pPr>
              <a:buNone/>
            </a:pPr>
            <a:r>
              <a:rPr lang="it-IT" dirty="0" smtClean="0"/>
              <a:t>	Un algoritmo che risolvesse il problema dell’arresto costituirebbe dunque uno strumento estremamente potente: </a:t>
            </a:r>
            <a:r>
              <a:rPr lang="it-IT" dirty="0" smtClean="0">
                <a:solidFill>
                  <a:srgbClr val="00B050"/>
                </a:solidFill>
              </a:rPr>
              <a:t>permetterebbe infatti di dimostrare </a:t>
            </a:r>
            <a:r>
              <a:rPr lang="it-IT" dirty="0" smtClean="0">
                <a:solidFill>
                  <a:srgbClr val="3366FF"/>
                </a:solidFill>
              </a:rPr>
              <a:t>in tempo finito </a:t>
            </a:r>
            <a:r>
              <a:rPr lang="it-IT" dirty="0" smtClean="0">
                <a:solidFill>
                  <a:srgbClr val="00B050"/>
                </a:solidFill>
              </a:rPr>
              <a:t>congetture ancora aperte sugli interi (tipo la congettura di </a:t>
            </a:r>
            <a:r>
              <a:rPr lang="it-IT" dirty="0" err="1" smtClean="0">
                <a:solidFill>
                  <a:srgbClr val="00B050"/>
                </a:solidFill>
              </a:rPr>
              <a:t>Goldbach</a:t>
            </a:r>
            <a:r>
              <a:rPr lang="it-IT" dirty="0" smtClean="0">
                <a:solidFill>
                  <a:srgbClr val="00B050"/>
                </a:solidFill>
              </a:rPr>
              <a:t>).</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42</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Teorema</a:t>
            </a:r>
          </a:p>
        </p:txBody>
      </p:sp>
      <p:sp>
        <p:nvSpPr>
          <p:cNvPr id="3" name="Segnaposto contenuto 2"/>
          <p:cNvSpPr>
            <a:spLocks noGrp="1"/>
          </p:cNvSpPr>
          <p:nvPr>
            <p:ph idx="1"/>
          </p:nvPr>
        </p:nvSpPr>
        <p:spPr/>
        <p:txBody>
          <a:bodyPr>
            <a:normAutofit/>
          </a:bodyPr>
          <a:lstStyle/>
          <a:p>
            <a:pPr>
              <a:buNone/>
            </a:pPr>
            <a:r>
              <a:rPr lang="it-IT" sz="2800" dirty="0" smtClean="0"/>
              <a:t>	</a:t>
            </a:r>
            <a:r>
              <a:rPr lang="it-IT" sz="2600" dirty="0" err="1" smtClean="0">
                <a:solidFill>
                  <a:srgbClr val="00B050"/>
                </a:solidFill>
              </a:rPr>
              <a:t>Turing</a:t>
            </a:r>
            <a:r>
              <a:rPr lang="it-IT" sz="2600" dirty="0" smtClean="0">
                <a:solidFill>
                  <a:srgbClr val="00B050"/>
                </a:solidFill>
              </a:rPr>
              <a:t> ha dimostrato che riuscire a calcolare se un programma arbitrario si arresta e termina la sua esecuzione non è solo un’impresa ardua, ma è addirittura IMPOSSIBILE!</a:t>
            </a:r>
          </a:p>
          <a:p>
            <a:pPr>
              <a:buNone/>
            </a:pPr>
            <a:endParaRPr lang="it-IT" dirty="0" smtClean="0"/>
          </a:p>
          <a:p>
            <a:pPr>
              <a:buNone/>
            </a:pPr>
            <a:r>
              <a:rPr lang="it-IT" dirty="0" smtClean="0"/>
              <a:t>	</a:t>
            </a:r>
            <a:r>
              <a:rPr lang="it-IT" sz="3000" dirty="0" smtClean="0">
                <a:solidFill>
                  <a:srgbClr val="FF0000"/>
                </a:solidFill>
              </a:rPr>
              <a:t>TEOREMA</a:t>
            </a:r>
          </a:p>
          <a:p>
            <a:pPr>
              <a:buNone/>
            </a:pPr>
            <a:r>
              <a:rPr lang="it-IT" sz="3000" dirty="0" smtClean="0"/>
              <a:t>	Il problema dell’arresto non </a:t>
            </a:r>
            <a:r>
              <a:rPr lang="it-IT" sz="3000" dirty="0"/>
              <a:t>è calcolabile </a:t>
            </a:r>
            <a:r>
              <a:rPr lang="it-IT" sz="3000" dirty="0" smtClean="0"/>
              <a:t>(più precisamente, NON </a:t>
            </a:r>
            <a:r>
              <a:rPr lang="it-IT" sz="3000" cap="all" dirty="0" smtClean="0"/>
              <a:t>è</a:t>
            </a:r>
            <a:r>
              <a:rPr lang="it-IT" sz="3000" dirty="0" smtClean="0"/>
              <a:t> DECIDIBILE).</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43</a:t>
            </a:fld>
            <a:endParaRPr lang="en-US"/>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DIMOSTRAZIONE (per assurdo)</a:t>
            </a:r>
          </a:p>
        </p:txBody>
      </p:sp>
      <p:sp>
        <p:nvSpPr>
          <p:cNvPr id="3" name="Segnaposto contenuto 2"/>
          <p:cNvSpPr>
            <a:spLocks noGrp="1"/>
          </p:cNvSpPr>
          <p:nvPr>
            <p:ph idx="1"/>
          </p:nvPr>
        </p:nvSpPr>
        <p:spPr/>
        <p:txBody>
          <a:bodyPr>
            <a:normAutofit/>
          </a:bodyPr>
          <a:lstStyle/>
          <a:p>
            <a:pPr>
              <a:buNone/>
            </a:pPr>
            <a:r>
              <a:rPr lang="it-IT" sz="2800" dirty="0" smtClean="0"/>
              <a:t>	</a:t>
            </a:r>
            <a:r>
              <a:rPr lang="it-IT" sz="3100" dirty="0" smtClean="0"/>
              <a:t>Se il problema dell’arresto fosse decidibile, allora esisterebbe un </a:t>
            </a:r>
            <a:r>
              <a:rPr lang="it-IT" sz="3100" dirty="0" smtClean="0">
                <a:solidFill>
                  <a:srgbClr val="7030A0"/>
                </a:solidFill>
              </a:rPr>
              <a:t>algoritmo ARRESTO</a:t>
            </a:r>
            <a:r>
              <a:rPr lang="it-IT" sz="3100" dirty="0" smtClean="0"/>
              <a:t> che, </a:t>
            </a:r>
            <a:r>
              <a:rPr lang="it-IT" dirty="0" smtClean="0"/>
              <a:t>presi </a:t>
            </a:r>
            <a:r>
              <a:rPr lang="it-IT" dirty="0" smtClean="0">
                <a:solidFill>
                  <a:srgbClr val="FF0000"/>
                </a:solidFill>
              </a:rPr>
              <a:t>A</a:t>
            </a:r>
            <a:r>
              <a:rPr lang="it-IT" dirty="0" smtClean="0"/>
              <a:t> e </a:t>
            </a:r>
            <a:r>
              <a:rPr lang="it-IT" dirty="0" smtClean="0">
                <a:solidFill>
                  <a:srgbClr val="FF0000"/>
                </a:solidFill>
              </a:rPr>
              <a:t>D</a:t>
            </a:r>
            <a:r>
              <a:rPr lang="it-IT" dirty="0" smtClean="0"/>
              <a:t> come generici dati di input, determinerebbe in </a:t>
            </a:r>
            <a:r>
              <a:rPr lang="it-IT" b="1" u="sng" dirty="0" smtClean="0"/>
              <a:t>tempo finito</a:t>
            </a:r>
            <a:r>
              <a:rPr lang="it-IT" dirty="0" smtClean="0"/>
              <a:t> le risposte:</a:t>
            </a:r>
          </a:p>
          <a:p>
            <a:pPr lvl="1">
              <a:buNone/>
            </a:pPr>
            <a:endParaRPr lang="it-IT" sz="1800" dirty="0" smtClean="0"/>
          </a:p>
          <a:p>
            <a:pPr>
              <a:buNone/>
            </a:pPr>
            <a:r>
              <a:rPr lang="it-IT" sz="2800" dirty="0" smtClean="0"/>
              <a:t>	</a:t>
            </a:r>
            <a:r>
              <a:rPr lang="it-IT" sz="2800" dirty="0" smtClean="0">
                <a:solidFill>
                  <a:srgbClr val="7030A0"/>
                </a:solidFill>
              </a:rPr>
              <a:t>ARRESTO(A,D) = 1</a:t>
            </a:r>
            <a:r>
              <a:rPr lang="it-IT" sz="2800" dirty="0" smtClean="0"/>
              <a:t> se </a:t>
            </a:r>
            <a:r>
              <a:rPr lang="it-IT" sz="2800" dirty="0" smtClean="0">
                <a:solidFill>
                  <a:srgbClr val="7030A0"/>
                </a:solidFill>
              </a:rPr>
              <a:t>A(D) termina</a:t>
            </a:r>
          </a:p>
          <a:p>
            <a:pPr>
              <a:buNone/>
            </a:pPr>
            <a:r>
              <a:rPr lang="it-IT" sz="2800" dirty="0" smtClean="0"/>
              <a:t>	</a:t>
            </a:r>
            <a:r>
              <a:rPr lang="it-IT" sz="2800" dirty="0" smtClean="0">
                <a:solidFill>
                  <a:srgbClr val="7030A0"/>
                </a:solidFill>
              </a:rPr>
              <a:t>ARRESTO(A,D) = 0 </a:t>
            </a:r>
            <a:r>
              <a:rPr lang="it-IT" sz="2800" dirty="0" smtClean="0"/>
              <a:t>se </a:t>
            </a:r>
            <a:r>
              <a:rPr lang="it-IT" sz="2800" dirty="0" smtClean="0">
                <a:solidFill>
                  <a:srgbClr val="7030A0"/>
                </a:solidFill>
              </a:rPr>
              <a:t>A(D) non termina</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44</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Osservazioni (1)</a:t>
            </a:r>
          </a:p>
        </p:txBody>
      </p:sp>
      <p:sp>
        <p:nvSpPr>
          <p:cNvPr id="3" name="Segnaposto contenuto 2"/>
          <p:cNvSpPr>
            <a:spLocks noGrp="1"/>
          </p:cNvSpPr>
          <p:nvPr>
            <p:ph idx="1"/>
          </p:nvPr>
        </p:nvSpPr>
        <p:spPr/>
        <p:txBody>
          <a:bodyPr>
            <a:normAutofit/>
          </a:bodyPr>
          <a:lstStyle/>
          <a:p>
            <a:pPr>
              <a:buNone/>
            </a:pPr>
            <a:r>
              <a:rPr lang="it-IT" dirty="0" smtClean="0"/>
              <a:t>	</a:t>
            </a:r>
            <a:r>
              <a:rPr lang="it-IT" sz="3100" dirty="0" smtClean="0">
                <a:solidFill>
                  <a:srgbClr val="00B050"/>
                </a:solidFill>
              </a:rPr>
              <a:t>L’algoritmo </a:t>
            </a:r>
            <a:r>
              <a:rPr lang="it-IT" sz="3100" dirty="0" smtClean="0">
                <a:solidFill>
                  <a:srgbClr val="7030A0"/>
                </a:solidFill>
              </a:rPr>
              <a:t>ARRESTO</a:t>
            </a:r>
            <a:r>
              <a:rPr lang="it-IT" sz="3100" dirty="0" smtClean="0">
                <a:solidFill>
                  <a:srgbClr val="00B050"/>
                </a:solidFill>
              </a:rPr>
              <a:t> non può consistere in un algoritmo che simuli la </a:t>
            </a:r>
          </a:p>
          <a:p>
            <a:pPr>
              <a:buNone/>
            </a:pPr>
            <a:r>
              <a:rPr lang="it-IT" sz="3100" dirty="0" smtClean="0">
                <a:solidFill>
                  <a:srgbClr val="00B050"/>
                </a:solidFill>
              </a:rPr>
              <a:t>	computazione A(D): </a:t>
            </a:r>
          </a:p>
          <a:p>
            <a:pPr lvl="1">
              <a:buNone/>
            </a:pPr>
            <a:r>
              <a:rPr lang="it-IT" sz="2400" dirty="0" smtClean="0"/>
              <a:t>	</a:t>
            </a:r>
            <a:r>
              <a:rPr lang="it-IT" dirty="0" smtClean="0"/>
              <a:t>se </a:t>
            </a:r>
            <a:r>
              <a:rPr lang="it-IT" dirty="0" smtClean="0">
                <a:solidFill>
                  <a:srgbClr val="FF0000"/>
                </a:solidFill>
              </a:rPr>
              <a:t>A</a:t>
            </a:r>
            <a:r>
              <a:rPr lang="it-IT" dirty="0" smtClean="0"/>
              <a:t> non si arresta su </a:t>
            </a:r>
            <a:r>
              <a:rPr lang="it-IT" dirty="0" smtClean="0">
                <a:solidFill>
                  <a:srgbClr val="FF0000"/>
                </a:solidFill>
              </a:rPr>
              <a:t>D</a:t>
            </a:r>
            <a:r>
              <a:rPr lang="it-IT" dirty="0" smtClean="0"/>
              <a:t>, </a:t>
            </a:r>
            <a:r>
              <a:rPr lang="it-IT" dirty="0" smtClean="0">
                <a:solidFill>
                  <a:srgbClr val="7030A0"/>
                </a:solidFill>
              </a:rPr>
              <a:t>ARRESTO</a:t>
            </a:r>
            <a:r>
              <a:rPr lang="it-IT" dirty="0" smtClean="0"/>
              <a:t> non sarebbe in grado di rispondere </a:t>
            </a:r>
            <a:r>
              <a:rPr lang="it-IT" dirty="0" smtClean="0">
                <a:solidFill>
                  <a:srgbClr val="FF0000"/>
                </a:solidFill>
              </a:rPr>
              <a:t>0</a:t>
            </a:r>
            <a:r>
              <a:rPr lang="it-IT" dirty="0" smtClean="0"/>
              <a:t> in tempo finito.</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45</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Osservazioni (2)</a:t>
            </a:r>
          </a:p>
        </p:txBody>
      </p:sp>
      <p:sp>
        <p:nvSpPr>
          <p:cNvPr id="3" name="Segnaposto contenuto 2"/>
          <p:cNvSpPr>
            <a:spLocks noGrp="1"/>
          </p:cNvSpPr>
          <p:nvPr>
            <p:ph idx="1"/>
          </p:nvPr>
        </p:nvSpPr>
        <p:spPr/>
        <p:txBody>
          <a:bodyPr>
            <a:normAutofit fontScale="85000" lnSpcReduction="10000"/>
          </a:bodyPr>
          <a:lstStyle/>
          <a:p>
            <a:pPr>
              <a:lnSpc>
                <a:spcPct val="120000"/>
              </a:lnSpc>
            </a:pPr>
            <a:r>
              <a:rPr lang="it-IT" dirty="0" smtClean="0"/>
              <a:t>Osserviamo anche </a:t>
            </a:r>
            <a:r>
              <a:rPr lang="it-IT" dirty="0"/>
              <a:t>che </a:t>
            </a:r>
            <a:r>
              <a:rPr lang="it-IT" dirty="0" smtClean="0"/>
              <a:t>il dato </a:t>
            </a:r>
            <a:r>
              <a:rPr lang="it-IT" dirty="0" smtClean="0">
                <a:solidFill>
                  <a:srgbClr val="FF0000"/>
                </a:solidFill>
              </a:rPr>
              <a:t>D </a:t>
            </a:r>
            <a:r>
              <a:rPr lang="it-IT" dirty="0" smtClean="0"/>
              <a:t>può legittimamente essere un algoritmo: </a:t>
            </a:r>
            <a:r>
              <a:rPr lang="it-IT" dirty="0" smtClean="0">
                <a:solidFill>
                  <a:srgbClr val="00B050"/>
                </a:solidFill>
              </a:rPr>
              <a:t>gli algoritmi sono rappresentabili con sequenze di simboli, che possono essere presi dallo stesso alfabeto usato per codificare i dati di input.</a:t>
            </a:r>
          </a:p>
          <a:p>
            <a:pPr>
              <a:lnSpc>
                <a:spcPct val="120000"/>
              </a:lnSpc>
            </a:pPr>
            <a:r>
              <a:rPr lang="it-IT" dirty="0" smtClean="0"/>
              <a:t>Quindi, ha senso considerare l’ipotesi di dover progettare un </a:t>
            </a:r>
            <a:r>
              <a:rPr lang="it-IT" dirty="0" smtClean="0">
                <a:solidFill>
                  <a:srgbClr val="0070C0"/>
                </a:solidFill>
              </a:rPr>
              <a:t>algoritmo </a:t>
            </a:r>
            <a:r>
              <a:rPr lang="it-IT" dirty="0">
                <a:solidFill>
                  <a:srgbClr val="0070C0"/>
                </a:solidFill>
              </a:rPr>
              <a:t>che </a:t>
            </a:r>
            <a:r>
              <a:rPr lang="it-IT" dirty="0" smtClean="0">
                <a:solidFill>
                  <a:srgbClr val="0070C0"/>
                </a:solidFill>
              </a:rPr>
              <a:t>indaghi </a:t>
            </a:r>
            <a:r>
              <a:rPr lang="it-IT" dirty="0">
                <a:solidFill>
                  <a:srgbClr val="0070C0"/>
                </a:solidFill>
              </a:rPr>
              <a:t>sulle proprietà di altri algoritmi</a:t>
            </a:r>
            <a:r>
              <a:rPr lang="it-IT" dirty="0"/>
              <a:t>, trattando questi </a:t>
            </a:r>
            <a:r>
              <a:rPr lang="it-IT" dirty="0" smtClean="0"/>
              <a:t>ultimi come </a:t>
            </a:r>
            <a:r>
              <a:rPr lang="it-IT" dirty="0"/>
              <a:t>dati</a:t>
            </a:r>
            <a:r>
              <a:rPr lang="it-IT" dirty="0" smtClean="0"/>
              <a:t>.</a:t>
            </a:r>
            <a:endParaRPr lang="it-IT" dirty="0" smtClean="0">
              <a:solidFill>
                <a:srgbClr val="00B050"/>
              </a:solidFill>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46</a:t>
            </a:fld>
            <a:endParaRPr lang="en-US"/>
          </a:p>
        </p:txBody>
      </p:sp>
    </p:spTree>
    <p:extLst>
      <p:ext uri="{BB962C8B-B14F-4D97-AF65-F5344CB8AC3E}">
        <p14:creationId xmlns:p14="http://schemas.microsoft.com/office/powerpoint/2010/main" val="410363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DIMOSTRAZIONE (1)</a:t>
            </a:r>
          </a:p>
        </p:txBody>
      </p:sp>
      <p:sp>
        <p:nvSpPr>
          <p:cNvPr id="3" name="Segnaposto contenuto 2"/>
          <p:cNvSpPr>
            <a:spLocks noGrp="1"/>
          </p:cNvSpPr>
          <p:nvPr>
            <p:ph idx="1"/>
          </p:nvPr>
        </p:nvSpPr>
        <p:spPr/>
        <p:txBody>
          <a:bodyPr>
            <a:normAutofit fontScale="92500" lnSpcReduction="20000"/>
          </a:bodyPr>
          <a:lstStyle/>
          <a:p>
            <a:r>
              <a:rPr lang="it-IT" dirty="0" smtClean="0"/>
              <a:t>Un </a:t>
            </a:r>
            <a:r>
              <a:rPr lang="it-IT" dirty="0" smtClean="0">
                <a:solidFill>
                  <a:srgbClr val="FF0000"/>
                </a:solidFill>
              </a:rPr>
              <a:t>algoritmo per algoritmi </a:t>
            </a:r>
            <a:r>
              <a:rPr lang="it-IT" dirty="0" smtClean="0"/>
              <a:t>è un algoritmo </a:t>
            </a:r>
            <a:r>
              <a:rPr lang="it-IT" dirty="0" smtClean="0">
                <a:solidFill>
                  <a:srgbClr val="FF0000"/>
                </a:solidFill>
              </a:rPr>
              <a:t>A</a:t>
            </a:r>
            <a:r>
              <a:rPr lang="it-IT" dirty="0" smtClean="0"/>
              <a:t>, comunque formulato, che può operare sulla rappresentazione di un altro algoritmo </a:t>
            </a:r>
            <a:r>
              <a:rPr lang="it-IT" dirty="0" smtClean="0">
                <a:solidFill>
                  <a:srgbClr val="FF0000"/>
                </a:solidFill>
              </a:rPr>
              <a:t>B</a:t>
            </a:r>
            <a:r>
              <a:rPr lang="it-IT" dirty="0" smtClean="0"/>
              <a:t>, che cioè calcola </a:t>
            </a:r>
            <a:r>
              <a:rPr lang="it-IT" dirty="0" smtClean="0">
                <a:solidFill>
                  <a:srgbClr val="FF0000"/>
                </a:solidFill>
              </a:rPr>
              <a:t>A(B)</a:t>
            </a:r>
            <a:r>
              <a:rPr lang="it-IT" dirty="0" smtClean="0"/>
              <a:t>.</a:t>
            </a:r>
          </a:p>
          <a:p>
            <a:r>
              <a:rPr lang="it-IT" dirty="0" smtClean="0"/>
              <a:t>In particolare, può avere senso determinare se </a:t>
            </a:r>
            <a:r>
              <a:rPr lang="it-IT" dirty="0" smtClean="0">
                <a:solidFill>
                  <a:srgbClr val="FF0000"/>
                </a:solidFill>
              </a:rPr>
              <a:t>A(A) </a:t>
            </a:r>
            <a:r>
              <a:rPr lang="it-IT" dirty="0" smtClean="0">
                <a:sym typeface="Symbol"/>
              </a:rPr>
              <a:t>termina in tempo finito, cioè</a:t>
            </a:r>
            <a:endParaRPr lang="it-IT" dirty="0"/>
          </a:p>
          <a:p>
            <a:pPr algn="ctr">
              <a:buNone/>
            </a:pPr>
            <a:r>
              <a:rPr lang="it-IT" dirty="0">
                <a:solidFill>
                  <a:srgbClr val="7030A0"/>
                </a:solidFill>
              </a:rPr>
              <a:t>ARRESTO(A,A) = 1</a:t>
            </a:r>
          </a:p>
          <a:p>
            <a:pPr algn="ctr">
              <a:buNone/>
            </a:pPr>
            <a:r>
              <a:rPr lang="it-IT" dirty="0">
                <a:solidFill>
                  <a:srgbClr val="7030A0"/>
                </a:solidFill>
              </a:rPr>
              <a:t>⇔</a:t>
            </a:r>
          </a:p>
          <a:p>
            <a:pPr algn="ctr">
              <a:buNone/>
            </a:pPr>
            <a:r>
              <a:rPr lang="it-IT" dirty="0">
                <a:solidFill>
                  <a:srgbClr val="7030A0"/>
                </a:solidFill>
              </a:rPr>
              <a:t>A(A) </a:t>
            </a:r>
            <a:r>
              <a:rPr lang="it-IT" dirty="0" smtClean="0">
                <a:solidFill>
                  <a:srgbClr val="7030A0"/>
                </a:solidFill>
              </a:rPr>
              <a:t>termina</a:t>
            </a:r>
            <a:endParaRPr lang="it-IT" dirty="0">
              <a:solidFill>
                <a:srgbClr val="7030A0"/>
              </a:solidFill>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47</a:t>
            </a:fld>
            <a:endParaRPr lang="en-US"/>
          </a:p>
        </p:txBody>
      </p:sp>
    </p:spTree>
    <p:extLst>
      <p:ext uri="{BB962C8B-B14F-4D97-AF65-F5344CB8AC3E}">
        <p14:creationId xmlns:p14="http://schemas.microsoft.com/office/powerpoint/2010/main" val="1792609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DIMOSTRAZIONE (2)</a:t>
            </a:r>
            <a:endParaRPr lang="it-IT" dirty="0" smtClean="0"/>
          </a:p>
        </p:txBody>
      </p:sp>
      <p:sp>
        <p:nvSpPr>
          <p:cNvPr id="3" name="Segnaposto contenuto 2"/>
          <p:cNvSpPr>
            <a:spLocks noGrp="1"/>
          </p:cNvSpPr>
          <p:nvPr>
            <p:ph idx="1"/>
          </p:nvPr>
        </p:nvSpPr>
        <p:spPr/>
        <p:txBody>
          <a:bodyPr>
            <a:normAutofit/>
          </a:bodyPr>
          <a:lstStyle/>
          <a:p>
            <a:pPr>
              <a:buNone/>
            </a:pPr>
            <a:r>
              <a:rPr lang="it-IT" sz="2800" dirty="0" smtClean="0"/>
              <a:t>	Se esistesse l’algoritmo </a:t>
            </a:r>
            <a:r>
              <a:rPr lang="it-IT" sz="2800" dirty="0" smtClean="0">
                <a:solidFill>
                  <a:srgbClr val="7030A0"/>
                </a:solidFill>
              </a:rPr>
              <a:t>ARRESTO</a:t>
            </a:r>
            <a:r>
              <a:rPr lang="it-IT" sz="2800" dirty="0" smtClean="0"/>
              <a:t>, esisterebbe anche il seguente algoritmo:</a:t>
            </a:r>
          </a:p>
          <a:p>
            <a:pPr>
              <a:buNone/>
            </a:pPr>
            <a:endParaRPr lang="it-IT" sz="2800" dirty="0" smtClean="0"/>
          </a:p>
          <a:p>
            <a:pPr>
              <a:buNone/>
            </a:pPr>
            <a:r>
              <a:rPr lang="it-IT" sz="2800" b="1" dirty="0" smtClean="0"/>
              <a:t>		</a:t>
            </a:r>
            <a:r>
              <a:rPr lang="it-IT" sz="2800" dirty="0">
                <a:solidFill>
                  <a:srgbClr val="FF0000"/>
                </a:solidFill>
              </a:rPr>
              <a:t> PARADOSSO(A)</a:t>
            </a:r>
            <a:endParaRPr lang="it-IT" sz="2800" b="1" u="sng" dirty="0" smtClean="0">
              <a:solidFill>
                <a:srgbClr val="FF0000"/>
              </a:solidFill>
              <a:latin typeface="Courier" pitchFamily="49" charset="0"/>
            </a:endParaRPr>
          </a:p>
          <a:p>
            <a:pPr>
              <a:buNone/>
            </a:pPr>
            <a:r>
              <a:rPr lang="it-IT" sz="2800" b="1" dirty="0" smtClean="0">
                <a:solidFill>
                  <a:srgbClr val="FF0000"/>
                </a:solidFill>
                <a:latin typeface="Courier" pitchFamily="49" charset="0"/>
              </a:rPr>
              <a:t>			</a:t>
            </a:r>
            <a:r>
              <a:rPr lang="it-IT" sz="2800" b="1" dirty="0" err="1" smtClean="0">
                <a:solidFill>
                  <a:srgbClr val="FF0000"/>
                </a:solidFill>
                <a:latin typeface="Courier" pitchFamily="49" charset="0"/>
              </a:rPr>
              <a:t>while</a:t>
            </a:r>
            <a:r>
              <a:rPr lang="it-IT" sz="2800" b="1" dirty="0" smtClean="0">
                <a:solidFill>
                  <a:srgbClr val="FF0000"/>
                </a:solidFill>
                <a:latin typeface="Courier" pitchFamily="49" charset="0"/>
              </a:rPr>
              <a:t> (</a:t>
            </a:r>
            <a:r>
              <a:rPr lang="it-IT" sz="2800" dirty="0" smtClean="0">
                <a:solidFill>
                  <a:srgbClr val="FF0000"/>
                </a:solidFill>
              </a:rPr>
              <a:t>ARRESTO(A,A)</a:t>
            </a:r>
            <a:r>
              <a:rPr lang="it-IT" sz="2800" b="1" dirty="0" smtClean="0">
                <a:solidFill>
                  <a:srgbClr val="FF0000"/>
                </a:solidFill>
                <a:latin typeface="Courier" pitchFamily="49" charset="0"/>
              </a:rPr>
              <a:t>) {</a:t>
            </a:r>
          </a:p>
          <a:p>
            <a:pPr>
              <a:buNone/>
            </a:pPr>
            <a:r>
              <a:rPr lang="it-IT" sz="2800" dirty="0" smtClean="0">
                <a:solidFill>
                  <a:srgbClr val="FF0000"/>
                </a:solidFill>
                <a:latin typeface="Courier" pitchFamily="49" charset="0"/>
              </a:rPr>
              <a:t>				;</a:t>
            </a:r>
          </a:p>
          <a:p>
            <a:pPr>
              <a:buNone/>
            </a:pPr>
            <a:r>
              <a:rPr lang="it-IT" sz="2800" dirty="0" smtClean="0">
                <a:solidFill>
                  <a:srgbClr val="FF0000"/>
                </a:solidFill>
                <a:latin typeface="Courier" pitchFamily="49" charset="0"/>
              </a:rPr>
              <a:t>			}</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48</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DIMOSTRAZIONE (3)</a:t>
            </a:r>
          </a:p>
        </p:txBody>
      </p:sp>
      <p:sp>
        <p:nvSpPr>
          <p:cNvPr id="3" name="Segnaposto contenuto 2"/>
          <p:cNvSpPr>
            <a:spLocks noGrp="1"/>
          </p:cNvSpPr>
          <p:nvPr>
            <p:ph idx="1"/>
          </p:nvPr>
        </p:nvSpPr>
        <p:spPr/>
        <p:txBody>
          <a:bodyPr>
            <a:normAutofit/>
          </a:bodyPr>
          <a:lstStyle/>
          <a:p>
            <a:pPr>
              <a:buNone/>
            </a:pPr>
            <a:r>
              <a:rPr lang="it-IT" sz="2800" dirty="0" smtClean="0"/>
              <a:t>	L’ispezione dell’algoritmo </a:t>
            </a:r>
            <a:r>
              <a:rPr lang="it-IT" sz="2800" dirty="0" smtClean="0">
                <a:solidFill>
                  <a:srgbClr val="FF0000"/>
                </a:solidFill>
              </a:rPr>
              <a:t>PARADOSSO</a:t>
            </a:r>
          </a:p>
          <a:p>
            <a:pPr>
              <a:buNone/>
            </a:pPr>
            <a:r>
              <a:rPr lang="it-IT" sz="2800" dirty="0" smtClean="0"/>
              <a:t>	mostra che:</a:t>
            </a:r>
          </a:p>
          <a:p>
            <a:pPr algn="ctr">
              <a:buNone/>
            </a:pPr>
            <a:r>
              <a:rPr lang="it-IT" sz="2800" dirty="0" smtClean="0"/>
              <a:t>	</a:t>
            </a:r>
            <a:r>
              <a:rPr lang="it-IT" sz="2800" dirty="0" smtClean="0">
                <a:solidFill>
                  <a:srgbClr val="FF0000"/>
                </a:solidFill>
              </a:rPr>
              <a:t>PARADOSSO(A) termina</a:t>
            </a:r>
          </a:p>
          <a:p>
            <a:pPr algn="ctr">
              <a:buNone/>
            </a:pPr>
            <a:r>
              <a:rPr lang="it-IT" sz="4000" dirty="0" smtClean="0">
                <a:solidFill>
                  <a:srgbClr val="FF0000"/>
                </a:solidFill>
              </a:rPr>
              <a:t>⇔</a:t>
            </a:r>
          </a:p>
          <a:p>
            <a:pPr algn="ctr">
              <a:buNone/>
            </a:pPr>
            <a:r>
              <a:rPr lang="it-IT" sz="2800" dirty="0" smtClean="0">
                <a:solidFill>
                  <a:srgbClr val="FF0000"/>
                </a:solidFill>
              </a:rPr>
              <a:t>	x = ARRESTO(A,</a:t>
            </a:r>
            <a:r>
              <a:rPr lang="it-IT" sz="2800" dirty="0" err="1" smtClean="0">
                <a:solidFill>
                  <a:srgbClr val="FF0000"/>
                </a:solidFill>
              </a:rPr>
              <a:t>A</a:t>
            </a:r>
            <a:r>
              <a:rPr lang="it-IT" sz="2800" dirty="0" smtClean="0">
                <a:solidFill>
                  <a:srgbClr val="FF0000"/>
                </a:solidFill>
              </a:rPr>
              <a:t>) = 0</a:t>
            </a:r>
          </a:p>
          <a:p>
            <a:pPr algn="ctr">
              <a:buNone/>
            </a:pPr>
            <a:r>
              <a:rPr lang="it-IT" sz="4000" dirty="0" smtClean="0">
                <a:solidFill>
                  <a:srgbClr val="FF0000"/>
                </a:solidFill>
              </a:rPr>
              <a:t>⇔</a:t>
            </a:r>
          </a:p>
          <a:p>
            <a:pPr algn="ctr">
              <a:buNone/>
            </a:pPr>
            <a:r>
              <a:rPr lang="it-IT" sz="2800" dirty="0" smtClean="0">
                <a:solidFill>
                  <a:srgbClr val="FF0000"/>
                </a:solidFill>
              </a:rPr>
              <a:t>A(</a:t>
            </a:r>
            <a:r>
              <a:rPr lang="it-IT" sz="2800" dirty="0" err="1" smtClean="0">
                <a:solidFill>
                  <a:srgbClr val="FF0000"/>
                </a:solidFill>
              </a:rPr>
              <a:t>A</a:t>
            </a:r>
            <a:r>
              <a:rPr lang="it-IT" sz="2800" dirty="0" smtClean="0">
                <a:solidFill>
                  <a:srgbClr val="FF0000"/>
                </a:solidFill>
              </a:rPr>
              <a:t>) non termina</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49</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32656"/>
            <a:ext cx="8229600" cy="1143000"/>
          </a:xfrm>
        </p:spPr>
        <p:txBody>
          <a:bodyPr>
            <a:noAutofit/>
          </a:bodyPr>
          <a:lstStyle/>
          <a:p>
            <a:pPr algn="l"/>
            <a:r>
              <a:rPr lang="en-US" sz="3600" dirty="0" smtClean="0">
                <a:latin typeface="Comic Sans MS" pitchFamily="66" charset="0"/>
              </a:rPr>
              <a:t>La </a:t>
            </a:r>
            <a:r>
              <a:rPr lang="en-US" sz="3600" dirty="0" err="1" smtClean="0">
                <a:latin typeface="Comic Sans MS" pitchFamily="66" charset="0"/>
              </a:rPr>
              <a:t>dicotomia</a:t>
            </a:r>
            <a:r>
              <a:rPr lang="en-US" sz="3600" dirty="0" smtClean="0">
                <a:latin typeface="Comic Sans MS" pitchFamily="66" charset="0"/>
              </a:rPr>
              <a:t> </a:t>
            </a:r>
            <a:r>
              <a:rPr lang="en-US" sz="3600" dirty="0" err="1" smtClean="0">
                <a:latin typeface="Comic Sans MS" pitchFamily="66" charset="0"/>
              </a:rPr>
              <a:t>tra</a:t>
            </a:r>
            <a:r>
              <a:rPr lang="en-US" sz="3600" dirty="0" smtClean="0">
                <a:latin typeface="Comic Sans MS" pitchFamily="66" charset="0"/>
              </a:rPr>
              <a:t> </a:t>
            </a:r>
            <a:r>
              <a:rPr lang="en-US" sz="3600" i="1" dirty="0" err="1" smtClean="0">
                <a:solidFill>
                  <a:srgbClr val="3366FF"/>
                </a:solidFill>
                <a:latin typeface="Comic Sans MS" pitchFamily="66" charset="0"/>
              </a:rPr>
              <a:t>informatik</a:t>
            </a:r>
            <a:r>
              <a:rPr lang="en-US" sz="3600" dirty="0" smtClean="0">
                <a:solidFill>
                  <a:srgbClr val="3366FF"/>
                </a:solidFill>
                <a:latin typeface="Comic Sans MS" pitchFamily="66" charset="0"/>
              </a:rPr>
              <a:t> </a:t>
            </a:r>
            <a:r>
              <a:rPr lang="en-US" sz="3600" dirty="0" smtClean="0">
                <a:latin typeface="Comic Sans MS" pitchFamily="66" charset="0"/>
              </a:rPr>
              <a:t>e </a:t>
            </a:r>
            <a:r>
              <a:rPr lang="en-US" sz="3600" i="1" dirty="0" smtClean="0">
                <a:solidFill>
                  <a:srgbClr val="FF0000"/>
                </a:solidFill>
                <a:latin typeface="Comic Sans MS" pitchFamily="66" charset="0"/>
              </a:rPr>
              <a:t>computer science</a:t>
            </a:r>
            <a:endParaRPr lang="en-US" sz="3600" i="1" dirty="0">
              <a:solidFill>
                <a:srgbClr val="FF0000"/>
              </a:solidFill>
              <a:latin typeface="Comic Sans MS" pitchFamily="66" charset="0"/>
            </a:endParaRPr>
          </a:p>
        </p:txBody>
      </p:sp>
      <p:sp>
        <p:nvSpPr>
          <p:cNvPr id="7" name="Segnaposto contenuto 6"/>
          <p:cNvSpPr>
            <a:spLocks noGrp="1"/>
          </p:cNvSpPr>
          <p:nvPr>
            <p:ph idx="1"/>
          </p:nvPr>
        </p:nvSpPr>
        <p:spPr>
          <a:xfrm>
            <a:off x="457200" y="1700808"/>
            <a:ext cx="8435280" cy="4968552"/>
          </a:xfrm>
        </p:spPr>
        <p:txBody>
          <a:bodyPr>
            <a:normAutofit fontScale="55000" lnSpcReduction="20000"/>
          </a:bodyPr>
          <a:lstStyle/>
          <a:p>
            <a:pPr>
              <a:lnSpc>
                <a:spcPct val="120000"/>
              </a:lnSpc>
            </a:pPr>
            <a:r>
              <a:rPr lang="it-IT" dirty="0" smtClean="0">
                <a:latin typeface="Comic Sans MS" pitchFamily="66" charset="0"/>
              </a:rPr>
              <a:t>Il termine </a:t>
            </a:r>
            <a:r>
              <a:rPr lang="it-IT" i="1" dirty="0" smtClean="0">
                <a:solidFill>
                  <a:srgbClr val="3366FF"/>
                </a:solidFill>
                <a:latin typeface="Comic Sans MS" pitchFamily="66" charset="0"/>
              </a:rPr>
              <a:t>informatica</a:t>
            </a:r>
            <a:r>
              <a:rPr lang="it-IT" dirty="0" smtClean="0">
                <a:latin typeface="Comic Sans MS" pitchFamily="66" charset="0"/>
              </a:rPr>
              <a:t> </a:t>
            </a:r>
            <a:r>
              <a:rPr lang="it-IT" dirty="0">
                <a:latin typeface="Comic Sans MS" pitchFamily="66" charset="0"/>
              </a:rPr>
              <a:t>deriva </a:t>
            </a:r>
            <a:r>
              <a:rPr lang="it-IT" dirty="0" smtClean="0">
                <a:latin typeface="Comic Sans MS" pitchFamily="66" charset="0"/>
              </a:rPr>
              <a:t>dal tedesco </a:t>
            </a:r>
            <a:r>
              <a:rPr lang="it-IT" i="1" dirty="0" err="1" smtClean="0">
                <a:solidFill>
                  <a:srgbClr val="3366FF"/>
                </a:solidFill>
                <a:latin typeface="Comic Sans MS" pitchFamily="66" charset="0"/>
              </a:rPr>
              <a:t>informatik</a:t>
            </a:r>
            <a:r>
              <a:rPr lang="it-IT" dirty="0" smtClean="0">
                <a:latin typeface="Comic Sans MS" pitchFamily="66" charset="0"/>
              </a:rPr>
              <a:t>, </a:t>
            </a:r>
            <a:r>
              <a:rPr lang="it-IT" dirty="0">
                <a:latin typeface="Comic Sans MS" pitchFamily="66" charset="0"/>
              </a:rPr>
              <a:t>contrazione di </a:t>
            </a:r>
            <a:r>
              <a:rPr lang="it-IT" i="1" dirty="0" err="1">
                <a:solidFill>
                  <a:srgbClr val="3366FF"/>
                </a:solidFill>
              </a:rPr>
              <a:t>Automatische</a:t>
            </a:r>
            <a:r>
              <a:rPr lang="it-IT" i="1" dirty="0">
                <a:solidFill>
                  <a:srgbClr val="3366FF"/>
                </a:solidFill>
              </a:rPr>
              <a:t>. </a:t>
            </a:r>
            <a:r>
              <a:rPr lang="it-IT" i="1" dirty="0" err="1">
                <a:solidFill>
                  <a:srgbClr val="3366FF"/>
                </a:solidFill>
              </a:rPr>
              <a:t>Informationsverarbeitung</a:t>
            </a:r>
            <a:r>
              <a:rPr lang="it-IT" i="1" dirty="0">
                <a:solidFill>
                  <a:srgbClr val="3366FF"/>
                </a:solidFill>
              </a:rPr>
              <a:t> </a:t>
            </a:r>
            <a:r>
              <a:rPr lang="it-IT" i="1" dirty="0" smtClean="0">
                <a:solidFill>
                  <a:srgbClr val="3366FF"/>
                </a:solidFill>
              </a:rPr>
              <a:t>(trattamento automatico dell’informazione)</a:t>
            </a:r>
          </a:p>
          <a:p>
            <a:pPr>
              <a:lnSpc>
                <a:spcPct val="120000"/>
              </a:lnSpc>
            </a:pPr>
            <a:r>
              <a:rPr lang="it-IT" dirty="0" smtClean="0">
                <a:latin typeface="Comic Sans MS" pitchFamily="66" charset="0"/>
              </a:rPr>
              <a:t>Nell’accezione italiana, il termine viene associato sia alla </a:t>
            </a:r>
            <a:r>
              <a:rPr lang="it-IT" b="1" dirty="0" smtClean="0">
                <a:latin typeface="Comic Sans MS" pitchFamily="66" charset="0"/>
              </a:rPr>
              <a:t>pratica di utilizzo</a:t>
            </a:r>
            <a:r>
              <a:rPr lang="it-IT" dirty="0" smtClean="0">
                <a:latin typeface="Comic Sans MS" pitchFamily="66" charset="0"/>
              </a:rPr>
              <a:t>, sia agli </a:t>
            </a:r>
            <a:r>
              <a:rPr lang="it-IT" b="1" dirty="0" smtClean="0">
                <a:latin typeface="Comic Sans MS" pitchFamily="66" charset="0"/>
              </a:rPr>
              <a:t>aspetti tecnologici</a:t>
            </a:r>
            <a:r>
              <a:rPr lang="it-IT" dirty="0" smtClean="0">
                <a:latin typeface="Comic Sans MS" pitchFamily="66" charset="0"/>
              </a:rPr>
              <a:t>, e sia alla </a:t>
            </a:r>
            <a:r>
              <a:rPr lang="it-IT" b="1" dirty="0" smtClean="0">
                <a:latin typeface="Comic Sans MS" pitchFamily="66" charset="0"/>
              </a:rPr>
              <a:t>programmazione</a:t>
            </a:r>
            <a:r>
              <a:rPr lang="it-IT" dirty="0" smtClean="0">
                <a:latin typeface="Comic Sans MS" pitchFamily="66" charset="0"/>
              </a:rPr>
              <a:t> dei </a:t>
            </a:r>
            <a:r>
              <a:rPr lang="it-IT" dirty="0" smtClean="0">
                <a:solidFill>
                  <a:srgbClr val="FF0000"/>
                </a:solidFill>
                <a:latin typeface="Comic Sans MS" pitchFamily="66" charset="0"/>
              </a:rPr>
              <a:t>dispositivi automatici di elaborazione dati </a:t>
            </a:r>
            <a:r>
              <a:rPr lang="it-IT" dirty="0" smtClean="0">
                <a:latin typeface="Comic Sans MS" pitchFamily="66" charset="0"/>
              </a:rPr>
              <a:t>(</a:t>
            </a:r>
            <a:r>
              <a:rPr lang="it-IT" b="1" dirty="0" smtClean="0">
                <a:latin typeface="Comic Sans MS" pitchFamily="66" charset="0"/>
              </a:rPr>
              <a:t>computer</a:t>
            </a:r>
            <a:r>
              <a:rPr lang="it-IT" i="1" dirty="0" smtClean="0">
                <a:latin typeface="Comic Sans MS" pitchFamily="66" charset="0"/>
              </a:rPr>
              <a:t>, </a:t>
            </a:r>
            <a:r>
              <a:rPr lang="it-IT" dirty="0" smtClean="0">
                <a:latin typeface="Comic Sans MS" pitchFamily="66" charset="0"/>
              </a:rPr>
              <a:t>in senso lato: PC, </a:t>
            </a:r>
            <a:r>
              <a:rPr lang="it-IT" dirty="0" err="1" smtClean="0">
                <a:latin typeface="Comic Sans MS" pitchFamily="66" charset="0"/>
              </a:rPr>
              <a:t>tablet</a:t>
            </a:r>
            <a:r>
              <a:rPr lang="it-IT" dirty="0" smtClean="0">
                <a:latin typeface="Comic Sans MS" pitchFamily="66" charset="0"/>
              </a:rPr>
              <a:t>, </a:t>
            </a:r>
            <a:r>
              <a:rPr lang="it-IT" dirty="0" err="1" smtClean="0">
                <a:latin typeface="Comic Sans MS" pitchFamily="66" charset="0"/>
              </a:rPr>
              <a:t>smartphone</a:t>
            </a:r>
            <a:r>
              <a:rPr lang="it-IT" dirty="0" smtClean="0">
                <a:latin typeface="Comic Sans MS" pitchFamily="66" charset="0"/>
              </a:rPr>
              <a:t>, etc.)</a:t>
            </a:r>
            <a:endParaRPr lang="it-IT" dirty="0">
              <a:latin typeface="Comic Sans MS" pitchFamily="66" charset="0"/>
            </a:endParaRPr>
          </a:p>
          <a:p>
            <a:pPr>
              <a:lnSpc>
                <a:spcPct val="120000"/>
              </a:lnSpc>
            </a:pPr>
            <a:r>
              <a:rPr lang="en-US" dirty="0" smtClean="0">
                <a:latin typeface="Comic Sans MS" pitchFamily="66" charset="0"/>
              </a:rPr>
              <a:t>Si </a:t>
            </a:r>
            <a:r>
              <a:rPr lang="en-US" dirty="0" err="1">
                <a:latin typeface="Comic Sans MS" pitchFamily="66" charset="0"/>
              </a:rPr>
              <a:t>noti</a:t>
            </a:r>
            <a:r>
              <a:rPr lang="en-US" dirty="0">
                <a:latin typeface="Comic Sans MS" pitchFamily="66" charset="0"/>
              </a:rPr>
              <a:t> </a:t>
            </a:r>
            <a:r>
              <a:rPr lang="en-US" dirty="0" err="1" smtClean="0">
                <a:latin typeface="Comic Sans MS" pitchFamily="66" charset="0"/>
              </a:rPr>
              <a:t>invece</a:t>
            </a:r>
            <a:r>
              <a:rPr lang="en-US" dirty="0" smtClean="0">
                <a:latin typeface="Comic Sans MS" pitchFamily="66" charset="0"/>
              </a:rPr>
              <a:t> </a:t>
            </a:r>
            <a:r>
              <a:rPr lang="en-US" dirty="0" err="1" smtClean="0">
                <a:latin typeface="Comic Sans MS" pitchFamily="66" charset="0"/>
              </a:rPr>
              <a:t>che</a:t>
            </a:r>
            <a:r>
              <a:rPr lang="en-US" dirty="0" smtClean="0">
                <a:latin typeface="Comic Sans MS" pitchFamily="66" charset="0"/>
              </a:rPr>
              <a:t> </a:t>
            </a:r>
            <a:r>
              <a:rPr lang="it-IT" dirty="0" smtClean="0">
                <a:latin typeface="Comic Sans MS" pitchFamily="66" charset="0"/>
              </a:rPr>
              <a:t>nella lingua </a:t>
            </a:r>
            <a:r>
              <a:rPr lang="it-IT" dirty="0">
                <a:latin typeface="Comic Sans MS" pitchFamily="66" charset="0"/>
              </a:rPr>
              <a:t>inglese </a:t>
            </a:r>
            <a:r>
              <a:rPr lang="it-IT" i="1" dirty="0">
                <a:solidFill>
                  <a:srgbClr val="3366FF"/>
                </a:solidFill>
                <a:latin typeface="Comic Sans MS" pitchFamily="66" charset="0"/>
              </a:rPr>
              <a:t>informatica</a:t>
            </a:r>
            <a:r>
              <a:rPr lang="it-IT" dirty="0">
                <a:solidFill>
                  <a:srgbClr val="3366FF"/>
                </a:solidFill>
                <a:latin typeface="Comic Sans MS" pitchFamily="66" charset="0"/>
              </a:rPr>
              <a:t> </a:t>
            </a:r>
            <a:r>
              <a:rPr lang="it-IT" dirty="0">
                <a:latin typeface="Comic Sans MS" pitchFamily="66" charset="0"/>
              </a:rPr>
              <a:t>si traduce con il </a:t>
            </a:r>
            <a:r>
              <a:rPr lang="it-IT" dirty="0" smtClean="0">
                <a:latin typeface="Comic Sans MS" pitchFamily="66" charset="0"/>
              </a:rPr>
              <a:t>termine: </a:t>
            </a:r>
          </a:p>
          <a:p>
            <a:pPr lvl="1">
              <a:lnSpc>
                <a:spcPct val="120000"/>
              </a:lnSpc>
            </a:pPr>
            <a:r>
              <a:rPr lang="it-IT" i="1" dirty="0">
                <a:solidFill>
                  <a:srgbClr val="3366FF"/>
                </a:solidFill>
                <a:latin typeface="Comic Sans MS" pitchFamily="66" charset="0"/>
              </a:rPr>
              <a:t>C</a:t>
            </a:r>
            <a:r>
              <a:rPr lang="it-IT" i="1" dirty="0" smtClean="0">
                <a:solidFill>
                  <a:srgbClr val="3366FF"/>
                </a:solidFill>
                <a:latin typeface="Comic Sans MS" pitchFamily="66" charset="0"/>
              </a:rPr>
              <a:t>omputer Science (CS)</a:t>
            </a:r>
            <a:r>
              <a:rPr lang="it-IT" dirty="0" smtClean="0">
                <a:latin typeface="Comic Sans MS" pitchFamily="66" charset="0"/>
              </a:rPr>
              <a:t>, quando ci si riferisce allo </a:t>
            </a:r>
            <a:r>
              <a:rPr lang="it-IT" dirty="0">
                <a:latin typeface="Comic Sans MS" pitchFamily="66" charset="0"/>
              </a:rPr>
              <a:t>studio </a:t>
            </a:r>
            <a:r>
              <a:rPr lang="it-IT" dirty="0" smtClean="0">
                <a:latin typeface="Comic Sans MS" pitchFamily="66" charset="0"/>
              </a:rPr>
              <a:t>sistematico dei </a:t>
            </a:r>
            <a:r>
              <a:rPr lang="it-IT" dirty="0">
                <a:solidFill>
                  <a:srgbClr val="FF0000"/>
                </a:solidFill>
                <a:latin typeface="Comic Sans MS" pitchFamily="66" charset="0"/>
              </a:rPr>
              <a:t>processi</a:t>
            </a:r>
            <a:r>
              <a:rPr lang="it-IT" dirty="0">
                <a:latin typeface="Comic Sans MS" pitchFamily="66" charset="0"/>
              </a:rPr>
              <a:t> </a:t>
            </a:r>
            <a:r>
              <a:rPr lang="it-IT" dirty="0">
                <a:solidFill>
                  <a:srgbClr val="FF0000"/>
                </a:solidFill>
                <a:latin typeface="Comic Sans MS" pitchFamily="66" charset="0"/>
              </a:rPr>
              <a:t>computazionali </a:t>
            </a:r>
            <a:r>
              <a:rPr lang="it-IT" dirty="0" smtClean="0">
                <a:latin typeface="Comic Sans MS" pitchFamily="66" charset="0"/>
              </a:rPr>
              <a:t>(e quindi ai principi di programmazione di un elaboratore)</a:t>
            </a:r>
          </a:p>
          <a:p>
            <a:pPr lvl="1">
              <a:lnSpc>
                <a:spcPct val="120000"/>
              </a:lnSpc>
            </a:pPr>
            <a:r>
              <a:rPr lang="it-IT" i="1" dirty="0" smtClean="0">
                <a:solidFill>
                  <a:srgbClr val="3366FF"/>
                </a:solidFill>
                <a:latin typeface="Comic Sans MS" pitchFamily="66" charset="0"/>
              </a:rPr>
              <a:t>Information and </a:t>
            </a:r>
            <a:r>
              <a:rPr lang="it-IT" i="1" dirty="0" err="1" smtClean="0">
                <a:solidFill>
                  <a:srgbClr val="3366FF"/>
                </a:solidFill>
                <a:latin typeface="Comic Sans MS" pitchFamily="66" charset="0"/>
              </a:rPr>
              <a:t>Communication</a:t>
            </a:r>
            <a:r>
              <a:rPr lang="it-IT" i="1" dirty="0" smtClean="0">
                <a:solidFill>
                  <a:srgbClr val="3366FF"/>
                </a:solidFill>
                <a:latin typeface="Comic Sans MS" pitchFamily="66" charset="0"/>
              </a:rPr>
              <a:t> Technology (ICT)</a:t>
            </a:r>
            <a:r>
              <a:rPr lang="it-IT" dirty="0" smtClean="0">
                <a:latin typeface="Comic Sans MS" pitchFamily="66" charset="0"/>
              </a:rPr>
              <a:t>, quando </a:t>
            </a:r>
            <a:r>
              <a:rPr lang="it-IT" dirty="0">
                <a:latin typeface="Comic Sans MS" pitchFamily="66" charset="0"/>
              </a:rPr>
              <a:t>ci si riferisce </a:t>
            </a:r>
            <a:r>
              <a:rPr lang="it-IT" dirty="0" smtClean="0">
                <a:latin typeface="Comic Sans MS" pitchFamily="66" charset="0"/>
              </a:rPr>
              <a:t>ai </a:t>
            </a:r>
            <a:r>
              <a:rPr lang="it-IT" dirty="0" smtClean="0">
                <a:solidFill>
                  <a:srgbClr val="FF0000"/>
                </a:solidFill>
                <a:latin typeface="Comic Sans MS" pitchFamily="66" charset="0"/>
              </a:rPr>
              <a:t>dispositivi tecnologici</a:t>
            </a:r>
          </a:p>
          <a:p>
            <a:pPr>
              <a:lnSpc>
                <a:spcPct val="120000"/>
              </a:lnSpc>
            </a:pPr>
            <a:r>
              <a:rPr lang="en-US" dirty="0" err="1" smtClean="0">
                <a:solidFill>
                  <a:srgbClr val="3366FF"/>
                </a:solidFill>
                <a:latin typeface="Comic Sans MS" pitchFamily="66" charset="0"/>
              </a:rPr>
              <a:t>Estremizzando</a:t>
            </a:r>
            <a:r>
              <a:rPr lang="en-US" dirty="0" smtClean="0">
                <a:solidFill>
                  <a:srgbClr val="3366FF"/>
                </a:solidFill>
                <a:latin typeface="Comic Sans MS" pitchFamily="66" charset="0"/>
              </a:rPr>
              <a:t>: </a:t>
            </a:r>
            <a:r>
              <a:rPr lang="en-US" dirty="0" err="1" smtClean="0">
                <a:latin typeface="Comic Sans MS" pitchFamily="66" charset="0"/>
              </a:rPr>
              <a:t>nel</a:t>
            </a:r>
            <a:r>
              <a:rPr lang="en-US" dirty="0" smtClean="0">
                <a:latin typeface="Comic Sans MS" pitchFamily="66" charset="0"/>
              </a:rPr>
              <a:t> </a:t>
            </a:r>
            <a:r>
              <a:rPr lang="en-US" dirty="0" err="1" smtClean="0">
                <a:latin typeface="Comic Sans MS" pitchFamily="66" charset="0"/>
              </a:rPr>
              <a:t>mondo</a:t>
            </a:r>
            <a:r>
              <a:rPr lang="en-US" dirty="0" smtClean="0">
                <a:latin typeface="Comic Sans MS" pitchFamily="66" charset="0"/>
              </a:rPr>
              <a:t> </a:t>
            </a:r>
            <a:r>
              <a:rPr lang="en-US" dirty="0" err="1" smtClean="0">
                <a:latin typeface="Comic Sans MS" pitchFamily="66" charset="0"/>
              </a:rPr>
              <a:t>anglosassone</a:t>
            </a:r>
            <a:r>
              <a:rPr lang="en-US" dirty="0" smtClean="0">
                <a:latin typeface="Comic Sans MS" pitchFamily="66" charset="0"/>
              </a:rPr>
              <a:t>, la </a:t>
            </a:r>
            <a:r>
              <a:rPr lang="en-US" i="1" dirty="0" smtClean="0">
                <a:latin typeface="Comic Sans MS" pitchFamily="66" charset="0"/>
              </a:rPr>
              <a:t>computer </a:t>
            </a:r>
            <a:r>
              <a:rPr lang="en-US" i="1" dirty="0">
                <a:latin typeface="Comic Sans MS" pitchFamily="66" charset="0"/>
              </a:rPr>
              <a:t>s</a:t>
            </a:r>
            <a:r>
              <a:rPr lang="en-US" i="1" dirty="0" smtClean="0">
                <a:latin typeface="Comic Sans MS" pitchFamily="66" charset="0"/>
              </a:rPr>
              <a:t>cience </a:t>
            </a:r>
            <a:r>
              <a:rPr lang="en-US" dirty="0" err="1" smtClean="0">
                <a:latin typeface="Comic Sans MS" pitchFamily="66" charset="0"/>
              </a:rPr>
              <a:t>sta</a:t>
            </a:r>
            <a:r>
              <a:rPr lang="en-US" dirty="0" smtClean="0">
                <a:latin typeface="Comic Sans MS" pitchFamily="66" charset="0"/>
              </a:rPr>
              <a:t> </a:t>
            </a:r>
            <a:r>
              <a:rPr lang="en-US" dirty="0">
                <a:latin typeface="Comic Sans MS" pitchFamily="66" charset="0"/>
              </a:rPr>
              <a:t>al computer </a:t>
            </a:r>
            <a:r>
              <a:rPr lang="en-US" dirty="0" smtClean="0">
                <a:latin typeface="Comic Sans MS" pitchFamily="66" charset="0"/>
              </a:rPr>
              <a:t>come </a:t>
            </a:r>
            <a:r>
              <a:rPr lang="en-US" dirty="0" err="1" smtClean="0">
                <a:latin typeface="Comic Sans MS" pitchFamily="66" charset="0"/>
              </a:rPr>
              <a:t>l’astronomia</a:t>
            </a:r>
            <a:r>
              <a:rPr lang="en-US" dirty="0" smtClean="0">
                <a:latin typeface="Comic Sans MS" pitchFamily="66" charset="0"/>
              </a:rPr>
              <a:t> </a:t>
            </a:r>
            <a:r>
              <a:rPr lang="en-US" dirty="0" err="1" smtClean="0">
                <a:latin typeface="Comic Sans MS" pitchFamily="66" charset="0"/>
              </a:rPr>
              <a:t>sta</a:t>
            </a:r>
            <a:r>
              <a:rPr lang="en-US" dirty="0" smtClean="0">
                <a:latin typeface="Comic Sans MS" pitchFamily="66" charset="0"/>
              </a:rPr>
              <a:t> al </a:t>
            </a:r>
            <a:r>
              <a:rPr lang="en-US" dirty="0" err="1" smtClean="0">
                <a:latin typeface="Comic Sans MS" pitchFamily="66" charset="0"/>
              </a:rPr>
              <a:t>telescopio</a:t>
            </a:r>
            <a:r>
              <a:rPr lang="en-US" dirty="0" smtClean="0">
                <a:latin typeface="Comic Sans MS" pitchFamily="66" charset="0"/>
              </a:rPr>
              <a:t>! E in Italia?</a:t>
            </a:r>
          </a:p>
          <a:p>
            <a:endParaRPr lang="en-US" dirty="0" smtClean="0">
              <a:solidFill>
                <a:srgbClr val="FF0000"/>
              </a:solidFill>
              <a:latin typeface="Comic Sans MS" pitchFamily="66" charset="0"/>
            </a:endParaRPr>
          </a:p>
          <a:p>
            <a:endParaRPr lang="en-US" dirty="0">
              <a:solidFill>
                <a:srgbClr val="FF0000"/>
              </a:solidFill>
              <a:latin typeface="Comic Sans MS" pitchFamily="66" charset="0"/>
            </a:endParaRPr>
          </a:p>
          <a:p>
            <a:endParaRPr lang="it-IT" dirty="0"/>
          </a:p>
        </p:txBody>
      </p:sp>
      <p:sp>
        <p:nvSpPr>
          <p:cNvPr id="6" name="Segnaposto numero diapositiva 5"/>
          <p:cNvSpPr>
            <a:spLocks noGrp="1"/>
          </p:cNvSpPr>
          <p:nvPr>
            <p:ph type="sldNum" sz="quarter" idx="12"/>
          </p:nvPr>
        </p:nvSpPr>
        <p:spPr/>
        <p:txBody>
          <a:bodyPr/>
          <a:lstStyle/>
          <a:p>
            <a:fld id="{31003B70-0C27-41C5-BDDC-B296E2F388E3}" type="slidenum">
              <a:rPr lang="en-US" smtClean="0"/>
              <a:pPr/>
              <a:t>5</a:t>
            </a:fld>
            <a:endParaRPr lang="en-US"/>
          </a:p>
        </p:txBody>
      </p:sp>
    </p:spTree>
    <p:extLst>
      <p:ext uri="{BB962C8B-B14F-4D97-AF65-F5344CB8AC3E}">
        <p14:creationId xmlns:p14="http://schemas.microsoft.com/office/powerpoint/2010/main" val="1902796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 calcmode="lin" valueType="num">
                                      <p:cBhvr additive="base">
                                        <p:cTn id="2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DIMOSTRAZIONE (4)</a:t>
            </a:r>
          </a:p>
        </p:txBody>
      </p:sp>
      <p:sp>
        <p:nvSpPr>
          <p:cNvPr id="3" name="Segnaposto contenuto 2"/>
          <p:cNvSpPr>
            <a:spLocks noGrp="1"/>
          </p:cNvSpPr>
          <p:nvPr>
            <p:ph idx="1"/>
          </p:nvPr>
        </p:nvSpPr>
        <p:spPr/>
        <p:txBody>
          <a:bodyPr>
            <a:normAutofit fontScale="92500" lnSpcReduction="10000"/>
          </a:bodyPr>
          <a:lstStyle/>
          <a:p>
            <a:pPr marL="0" algn="ctr">
              <a:buNone/>
            </a:pPr>
            <a:r>
              <a:rPr lang="it-IT" sz="2600" dirty="0" smtClean="0"/>
              <a:t>Cosa succede calcolando </a:t>
            </a:r>
            <a:r>
              <a:rPr lang="it-IT" sz="2600" dirty="0" smtClean="0">
                <a:solidFill>
                  <a:srgbClr val="3366FF"/>
                </a:solidFill>
              </a:rPr>
              <a:t>PARADOSSO(</a:t>
            </a:r>
            <a:r>
              <a:rPr lang="it-IT" sz="2600" dirty="0" err="1" smtClean="0">
                <a:solidFill>
                  <a:srgbClr val="3366FF"/>
                </a:solidFill>
              </a:rPr>
              <a:t>PARADOSSO</a:t>
            </a:r>
            <a:r>
              <a:rPr lang="it-IT" sz="2600" dirty="0" smtClean="0">
                <a:solidFill>
                  <a:srgbClr val="3366FF"/>
                </a:solidFill>
              </a:rPr>
              <a:t>)</a:t>
            </a:r>
            <a:r>
              <a:rPr lang="it-IT" sz="2600" dirty="0" smtClean="0"/>
              <a:t>? </a:t>
            </a:r>
          </a:p>
          <a:p>
            <a:pPr marL="0" algn="ctr">
              <a:buNone/>
            </a:pPr>
            <a:endParaRPr lang="it-IT" sz="2800" dirty="0" smtClean="0"/>
          </a:p>
          <a:p>
            <a:pPr marL="0" algn="ctr">
              <a:buNone/>
            </a:pPr>
            <a:r>
              <a:rPr lang="it-IT" sz="2800" dirty="0" smtClean="0">
                <a:solidFill>
                  <a:srgbClr val="FF0000"/>
                </a:solidFill>
              </a:rPr>
              <a:t>PARADOSSO(</a:t>
            </a:r>
            <a:r>
              <a:rPr lang="it-IT" sz="2800" dirty="0" err="1" smtClean="0">
                <a:solidFill>
                  <a:srgbClr val="FF0000"/>
                </a:solidFill>
              </a:rPr>
              <a:t>PARADOSSO</a:t>
            </a:r>
            <a:r>
              <a:rPr lang="it-IT" sz="2800" dirty="0" smtClean="0">
                <a:solidFill>
                  <a:srgbClr val="FF0000"/>
                </a:solidFill>
              </a:rPr>
              <a:t>) </a:t>
            </a:r>
            <a:r>
              <a:rPr lang="it-IT" sz="2800" b="1" u="sng" dirty="0" smtClean="0">
                <a:solidFill>
                  <a:srgbClr val="3366FF"/>
                </a:solidFill>
              </a:rPr>
              <a:t>termina</a:t>
            </a:r>
          </a:p>
          <a:p>
            <a:pPr marL="0" algn="ctr">
              <a:buNone/>
            </a:pPr>
            <a:r>
              <a:rPr lang="it-IT" sz="4000" dirty="0" smtClean="0">
                <a:solidFill>
                  <a:srgbClr val="FF0000"/>
                </a:solidFill>
              </a:rPr>
              <a:t>⇔</a:t>
            </a:r>
          </a:p>
          <a:p>
            <a:pPr marL="0" algn="ctr">
              <a:buNone/>
            </a:pPr>
            <a:r>
              <a:rPr lang="it-IT" sz="2800" dirty="0" smtClean="0">
                <a:solidFill>
                  <a:srgbClr val="FF0000"/>
                </a:solidFill>
              </a:rPr>
              <a:t>x = ARRESTO(PARADOSSO, </a:t>
            </a:r>
            <a:r>
              <a:rPr lang="it-IT" sz="2800" dirty="0" err="1" smtClean="0">
                <a:solidFill>
                  <a:srgbClr val="FF0000"/>
                </a:solidFill>
              </a:rPr>
              <a:t>PARADOSSO</a:t>
            </a:r>
            <a:r>
              <a:rPr lang="it-IT" sz="2800" dirty="0" smtClean="0">
                <a:solidFill>
                  <a:srgbClr val="FF0000"/>
                </a:solidFill>
              </a:rPr>
              <a:t>) = 0</a:t>
            </a:r>
          </a:p>
          <a:p>
            <a:pPr marL="0" algn="ctr">
              <a:buNone/>
            </a:pPr>
            <a:r>
              <a:rPr lang="it-IT" sz="4000" dirty="0" smtClean="0">
                <a:solidFill>
                  <a:srgbClr val="FF0000"/>
                </a:solidFill>
              </a:rPr>
              <a:t>⇔</a:t>
            </a:r>
          </a:p>
          <a:p>
            <a:pPr marL="0" algn="ctr">
              <a:buNone/>
            </a:pPr>
            <a:r>
              <a:rPr lang="it-IT" sz="2800" dirty="0" smtClean="0">
                <a:solidFill>
                  <a:srgbClr val="FF0000"/>
                </a:solidFill>
              </a:rPr>
              <a:t>PARADOSSO(</a:t>
            </a:r>
            <a:r>
              <a:rPr lang="it-IT" sz="2800" dirty="0" err="1" smtClean="0">
                <a:solidFill>
                  <a:srgbClr val="FF0000"/>
                </a:solidFill>
              </a:rPr>
              <a:t>PARADOSSO</a:t>
            </a:r>
            <a:r>
              <a:rPr lang="it-IT" sz="2800" dirty="0" smtClean="0">
                <a:solidFill>
                  <a:srgbClr val="FF0000"/>
                </a:solidFill>
              </a:rPr>
              <a:t>) </a:t>
            </a:r>
            <a:r>
              <a:rPr lang="it-IT" sz="2800" b="1" u="sng" dirty="0" smtClean="0">
                <a:solidFill>
                  <a:srgbClr val="3366FF"/>
                </a:solidFill>
              </a:rPr>
              <a:t>non termina</a:t>
            </a:r>
          </a:p>
          <a:p>
            <a:pPr marL="0" algn="ctr">
              <a:buNone/>
            </a:pPr>
            <a:endParaRPr lang="it-IT" sz="2800" u="sng" dirty="0" smtClean="0">
              <a:solidFill>
                <a:srgbClr val="FF0000"/>
              </a:solidFill>
            </a:endParaRPr>
          </a:p>
          <a:p>
            <a:pPr marL="0" algn="r">
              <a:buNone/>
            </a:pPr>
            <a:r>
              <a:rPr lang="it-IT" sz="2800" dirty="0" smtClean="0">
                <a:solidFill>
                  <a:srgbClr val="0070C0"/>
                </a:solidFill>
              </a:rPr>
              <a:t>contraddizione!</a:t>
            </a:r>
          </a:p>
          <a:p>
            <a:pPr>
              <a:buNone/>
            </a:pPr>
            <a:endParaRPr lang="it-IT"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50</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calcmode="lin" valueType="num">
                                      <p:cBhvr additive="base">
                                        <p:cTn id="2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DIMOSTRAZIONE (5)</a:t>
            </a:r>
          </a:p>
        </p:txBody>
      </p:sp>
      <p:sp>
        <p:nvSpPr>
          <p:cNvPr id="3" name="Segnaposto contenuto 2"/>
          <p:cNvSpPr>
            <a:spLocks noGrp="1"/>
          </p:cNvSpPr>
          <p:nvPr>
            <p:ph idx="1"/>
          </p:nvPr>
        </p:nvSpPr>
        <p:spPr/>
        <p:txBody>
          <a:bodyPr>
            <a:normAutofit lnSpcReduction="10000"/>
          </a:bodyPr>
          <a:lstStyle/>
          <a:p>
            <a:pPr>
              <a:buNone/>
            </a:pPr>
            <a:r>
              <a:rPr lang="it-IT" sz="2800" dirty="0" smtClean="0"/>
              <a:t>	</a:t>
            </a:r>
            <a:r>
              <a:rPr lang="it-IT" sz="3000" dirty="0" smtClean="0">
                <a:solidFill>
                  <a:srgbClr val="00B050"/>
                </a:solidFill>
              </a:rPr>
              <a:t>L’unico modo di risolvere la contraddizione è che l’algoritmo PARADOSSO non possa esistere.</a:t>
            </a:r>
          </a:p>
          <a:p>
            <a:pPr>
              <a:buNone/>
            </a:pPr>
            <a:r>
              <a:rPr lang="it-IT" sz="3000" dirty="0" smtClean="0"/>
              <a:t>	</a:t>
            </a:r>
            <a:r>
              <a:rPr lang="it-IT" sz="3000" dirty="0" smtClean="0">
                <a:solidFill>
                  <a:srgbClr val="FF0000"/>
                </a:solidFill>
              </a:rPr>
              <a:t>Dunque non può esistere nemmeno l’algoritmo </a:t>
            </a:r>
            <a:r>
              <a:rPr lang="it-IT" sz="3000" dirty="0" smtClean="0">
                <a:solidFill>
                  <a:srgbClr val="7030A0"/>
                </a:solidFill>
              </a:rPr>
              <a:t>ARRESTO</a:t>
            </a:r>
            <a:r>
              <a:rPr lang="it-IT" sz="3000" dirty="0" smtClean="0">
                <a:solidFill>
                  <a:srgbClr val="FF0000"/>
                </a:solidFill>
              </a:rPr>
              <a:t>.</a:t>
            </a:r>
          </a:p>
          <a:p>
            <a:pPr>
              <a:buNone/>
            </a:pPr>
            <a:r>
              <a:rPr lang="it-IT" sz="3000" dirty="0" smtClean="0"/>
              <a:t>	In conclusione, </a:t>
            </a:r>
            <a:r>
              <a:rPr lang="it-IT" sz="3000" b="1" dirty="0" smtClean="0">
                <a:solidFill>
                  <a:srgbClr val="3366FF"/>
                </a:solidFill>
              </a:rPr>
              <a:t>il problema dell’arresto è indecidibile!</a:t>
            </a:r>
          </a:p>
          <a:p>
            <a:pPr>
              <a:buNone/>
            </a:pPr>
            <a:endParaRPr lang="it-IT" sz="3000" b="1" dirty="0">
              <a:solidFill>
                <a:srgbClr val="3366FF"/>
              </a:solidFill>
            </a:endParaRPr>
          </a:p>
          <a:p>
            <a:pPr algn="r">
              <a:buNone/>
            </a:pPr>
            <a:r>
              <a:rPr lang="it-IT" sz="3000" b="1" dirty="0" smtClean="0"/>
              <a:t>QED</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51</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Osservazione</a:t>
            </a:r>
          </a:p>
        </p:txBody>
      </p:sp>
      <p:sp>
        <p:nvSpPr>
          <p:cNvPr id="3" name="Segnaposto contenuto 2"/>
          <p:cNvSpPr>
            <a:spLocks noGrp="1"/>
          </p:cNvSpPr>
          <p:nvPr>
            <p:ph idx="1"/>
          </p:nvPr>
        </p:nvSpPr>
        <p:spPr/>
        <p:txBody>
          <a:bodyPr>
            <a:normAutofit/>
          </a:bodyPr>
          <a:lstStyle/>
          <a:p>
            <a:pPr>
              <a:buNone/>
            </a:pPr>
            <a:r>
              <a:rPr lang="it-IT" sz="2800" dirty="0" smtClean="0"/>
              <a:t>	Aver dimostrato che il </a:t>
            </a:r>
            <a:r>
              <a:rPr lang="it-IT" sz="2700" dirty="0" smtClean="0">
                <a:solidFill>
                  <a:srgbClr val="FF0000"/>
                </a:solidFill>
              </a:rPr>
              <a:t>problema dell’arresto è </a:t>
            </a:r>
            <a:r>
              <a:rPr lang="it-IT" sz="2700" dirty="0">
                <a:solidFill>
                  <a:srgbClr val="FF0000"/>
                </a:solidFill>
              </a:rPr>
              <a:t>indecidibile </a:t>
            </a:r>
            <a:r>
              <a:rPr lang="it-IT" sz="2700" dirty="0" smtClean="0"/>
              <a:t>implica che </a:t>
            </a:r>
            <a:r>
              <a:rPr lang="it-IT" sz="2700" dirty="0" smtClean="0">
                <a:solidFill>
                  <a:srgbClr val="FF0000"/>
                </a:solidFill>
              </a:rPr>
              <a:t>non può esistere </a:t>
            </a:r>
            <a:r>
              <a:rPr lang="it-IT" sz="2700" dirty="0" smtClean="0"/>
              <a:t>un algoritmo che decida in tempo finito se un algoritmo </a:t>
            </a:r>
            <a:r>
              <a:rPr lang="it-IT" sz="2700" b="1" dirty="0" smtClean="0"/>
              <a:t>arbitrario</a:t>
            </a:r>
            <a:r>
              <a:rPr lang="it-IT" sz="2700" dirty="0" smtClean="0"/>
              <a:t> termina la sua computazione su input </a:t>
            </a:r>
            <a:r>
              <a:rPr lang="it-IT" sz="2700" b="1" dirty="0" smtClean="0"/>
              <a:t>arbitrari</a:t>
            </a:r>
            <a:r>
              <a:rPr lang="it-IT" sz="2700" dirty="0" smtClean="0"/>
              <a:t>.</a:t>
            </a:r>
          </a:p>
          <a:p>
            <a:pPr>
              <a:buNone/>
            </a:pPr>
            <a:r>
              <a:rPr lang="it-IT" sz="2800" dirty="0" smtClean="0"/>
              <a:t>	Attenzione: </a:t>
            </a:r>
            <a:r>
              <a:rPr lang="it-IT" sz="2700" dirty="0" smtClean="0">
                <a:solidFill>
                  <a:srgbClr val="7030A0"/>
                </a:solidFill>
              </a:rPr>
              <a:t>ciò non significa che non si possa decidere in tempo finito la terminazione di algoritmi </a:t>
            </a:r>
            <a:r>
              <a:rPr lang="it-IT" sz="2700" dirty="0" smtClean="0">
                <a:solidFill>
                  <a:srgbClr val="FF0000"/>
                </a:solidFill>
              </a:rPr>
              <a:t>particolari</a:t>
            </a:r>
            <a:r>
              <a:rPr lang="it-IT" sz="2700" dirty="0" smtClean="0">
                <a:solidFill>
                  <a:srgbClr val="7030A0"/>
                </a:solidFill>
              </a:rPr>
              <a:t> su input particolari (o anche </a:t>
            </a:r>
            <a:r>
              <a:rPr lang="it-IT" sz="2700" dirty="0" smtClean="0">
                <a:solidFill>
                  <a:srgbClr val="FF0000"/>
                </a:solidFill>
              </a:rPr>
              <a:t>arbitrari</a:t>
            </a:r>
            <a:r>
              <a:rPr lang="it-IT" sz="2700" dirty="0" smtClean="0">
                <a:solidFill>
                  <a:srgbClr val="7030A0"/>
                </a:solidFill>
              </a:rPr>
              <a:t>)!</a:t>
            </a: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52</a:t>
            </a:fld>
            <a:endParaRPr lang="en-US" dirty="0"/>
          </a:p>
        </p:txBody>
      </p:sp>
    </p:spTree>
    <p:extLst>
      <p:ext uri="{BB962C8B-B14F-4D97-AF65-F5344CB8AC3E}">
        <p14:creationId xmlns:p14="http://schemas.microsoft.com/office/powerpoint/2010/main" val="41932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Due conseguenze sorprendenti</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Sono indecidibili anche i seguenti due problemi:</a:t>
            </a:r>
            <a:endParaRPr lang="it-IT" dirty="0"/>
          </a:p>
          <a:p>
            <a:pPr marL="857250" lvl="1" indent="-457200"/>
            <a:r>
              <a:rPr lang="it-IT" dirty="0" smtClean="0"/>
              <a:t>decidere </a:t>
            </a:r>
            <a:r>
              <a:rPr lang="it-IT" dirty="0"/>
              <a:t>se </a:t>
            </a:r>
            <a:r>
              <a:rPr lang="it-IT" dirty="0" smtClean="0"/>
              <a:t>un </a:t>
            </a:r>
            <a:r>
              <a:rPr lang="it-IT" dirty="0" smtClean="0">
                <a:solidFill>
                  <a:srgbClr val="FF0000"/>
                </a:solidFill>
              </a:rPr>
              <a:t>generico programma </a:t>
            </a:r>
            <a:r>
              <a:rPr lang="it-IT" dirty="0" smtClean="0">
                <a:solidFill>
                  <a:srgbClr val="3366FF"/>
                </a:solidFill>
              </a:rPr>
              <a:t>è </a:t>
            </a:r>
            <a:r>
              <a:rPr lang="it-IT" dirty="0">
                <a:solidFill>
                  <a:srgbClr val="3366FF"/>
                </a:solidFill>
              </a:rPr>
              <a:t>corretto</a:t>
            </a:r>
            <a:r>
              <a:rPr lang="it-IT" dirty="0"/>
              <a:t>, cioè se calcola la </a:t>
            </a:r>
            <a:r>
              <a:rPr lang="it-IT" dirty="0" smtClean="0"/>
              <a:t>funzione desiderata</a:t>
            </a:r>
            <a:endParaRPr lang="it-IT" dirty="0"/>
          </a:p>
          <a:p>
            <a:pPr marL="857250" lvl="1" indent="-457200"/>
            <a:r>
              <a:rPr lang="it-IT" dirty="0" smtClean="0"/>
              <a:t>decidere </a:t>
            </a:r>
            <a:r>
              <a:rPr lang="it-IT" dirty="0"/>
              <a:t>se, dato </a:t>
            </a:r>
            <a:r>
              <a:rPr lang="it-IT" dirty="0" smtClean="0"/>
              <a:t>un </a:t>
            </a:r>
            <a:r>
              <a:rPr lang="it-IT" dirty="0" smtClean="0">
                <a:solidFill>
                  <a:srgbClr val="FF0000"/>
                </a:solidFill>
              </a:rPr>
              <a:t>generico </a:t>
            </a:r>
            <a:r>
              <a:rPr lang="it-IT" dirty="0">
                <a:solidFill>
                  <a:srgbClr val="FF0000"/>
                </a:solidFill>
              </a:rPr>
              <a:t>programma </a:t>
            </a:r>
            <a:r>
              <a:rPr lang="it-IT" dirty="0"/>
              <a:t>ed una sua </a:t>
            </a:r>
            <a:r>
              <a:rPr lang="it-IT" dirty="0">
                <a:solidFill>
                  <a:srgbClr val="FF0000"/>
                </a:solidFill>
              </a:rPr>
              <a:t>procedura </a:t>
            </a:r>
            <a:r>
              <a:rPr lang="it-IT" dirty="0"/>
              <a:t>(</a:t>
            </a:r>
            <a:r>
              <a:rPr lang="it-IT" dirty="0" smtClean="0"/>
              <a:t>o semplicemente </a:t>
            </a:r>
            <a:r>
              <a:rPr lang="it-IT" dirty="0"/>
              <a:t>una sua </a:t>
            </a:r>
            <a:r>
              <a:rPr lang="it-IT" dirty="0">
                <a:solidFill>
                  <a:srgbClr val="FF0000"/>
                </a:solidFill>
              </a:rPr>
              <a:t>istruzione</a:t>
            </a:r>
            <a:r>
              <a:rPr lang="it-IT" dirty="0"/>
              <a:t>), la procedura sarà chiamata (</a:t>
            </a:r>
            <a:r>
              <a:rPr lang="it-IT" dirty="0" smtClean="0"/>
              <a:t>o l'istruzione </a:t>
            </a:r>
            <a:r>
              <a:rPr lang="it-IT" dirty="0"/>
              <a:t>sarà eseguita</a:t>
            </a:r>
            <a:r>
              <a:rPr lang="it-IT" dirty="0" smtClean="0"/>
              <a:t>)</a:t>
            </a:r>
          </a:p>
          <a:p>
            <a:pPr marL="0" indent="0">
              <a:buNone/>
            </a:pPr>
            <a:r>
              <a:rPr lang="it-IT" sz="3000" dirty="0" smtClean="0"/>
              <a:t>Ovviamente, di nuovo, ciò non significa che non si possa stabilire se un </a:t>
            </a:r>
            <a:r>
              <a:rPr lang="it-IT" sz="3000" dirty="0" smtClean="0">
                <a:solidFill>
                  <a:srgbClr val="3366FF"/>
                </a:solidFill>
              </a:rPr>
              <a:t>determinato programma</a:t>
            </a:r>
            <a:r>
              <a:rPr lang="it-IT" sz="3000" dirty="0" smtClean="0"/>
              <a:t> sia corretto o esegua una particolare istruzione </a:t>
            </a:r>
            <a:endParaRPr lang="it-IT" sz="3000" dirty="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53</a:t>
            </a:fld>
            <a:endParaRPr lang="en-US"/>
          </a:p>
        </p:txBody>
      </p:sp>
    </p:spTree>
    <p:extLst>
      <p:ext uri="{BB962C8B-B14F-4D97-AF65-F5344CB8AC3E}">
        <p14:creationId xmlns:p14="http://schemas.microsoft.com/office/powerpoint/2010/main" val="50295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it-IT" dirty="0">
                <a:latin typeface="Comic Sans MS" pitchFamily="66" charset="0"/>
              </a:rPr>
              <a:t>L’anima tecnico-applicativa </a:t>
            </a:r>
            <a:r>
              <a:rPr lang="it-IT" dirty="0" smtClean="0">
                <a:latin typeface="Comic Sans MS" pitchFamily="66" charset="0"/>
              </a:rPr>
              <a:t>dell’Informatica-ICT </a:t>
            </a:r>
            <a:endParaRPr lang="it-IT" dirty="0">
              <a:latin typeface="Comic Sans MS" pitchFamily="66" charset="0"/>
            </a:endParaRPr>
          </a:p>
        </p:txBody>
      </p:sp>
      <p:sp>
        <p:nvSpPr>
          <p:cNvPr id="3" name="Segnaposto contenuto 2"/>
          <p:cNvSpPr>
            <a:spLocks noGrp="1"/>
          </p:cNvSpPr>
          <p:nvPr>
            <p:ph idx="1"/>
          </p:nvPr>
        </p:nvSpPr>
        <p:spPr>
          <a:xfrm>
            <a:off x="251520" y="1268760"/>
            <a:ext cx="8568952" cy="5328592"/>
          </a:xfrm>
        </p:spPr>
        <p:txBody>
          <a:bodyPr>
            <a:normAutofit fontScale="62500" lnSpcReduction="20000"/>
          </a:bodyPr>
          <a:lstStyle/>
          <a:p>
            <a:pPr marL="0" indent="0">
              <a:lnSpc>
                <a:spcPct val="120000"/>
              </a:lnSpc>
              <a:buNone/>
            </a:pPr>
            <a:r>
              <a:rPr lang="it-IT" dirty="0" smtClean="0">
                <a:latin typeface="Comic Sans MS" pitchFamily="66" charset="0"/>
              </a:rPr>
              <a:t>Rimanda </a:t>
            </a:r>
            <a:r>
              <a:rPr lang="it-IT" dirty="0">
                <a:latin typeface="Comic Sans MS" pitchFamily="66" charset="0"/>
              </a:rPr>
              <a:t>all’</a:t>
            </a:r>
            <a:r>
              <a:rPr lang="it-IT" i="1" dirty="0">
                <a:latin typeface="Comic Sans MS" pitchFamily="66" charset="0"/>
              </a:rPr>
              <a:t>empirismo</a:t>
            </a:r>
            <a:r>
              <a:rPr lang="it-IT" dirty="0">
                <a:latin typeface="Comic Sans MS" pitchFamily="66" charset="0"/>
              </a:rPr>
              <a:t> in filosofia: l’</a:t>
            </a:r>
            <a:r>
              <a:rPr lang="it-IT" dirty="0">
                <a:solidFill>
                  <a:srgbClr val="FF0000"/>
                </a:solidFill>
                <a:latin typeface="Comic Sans MS" pitchFamily="66" charset="0"/>
              </a:rPr>
              <a:t>esperienza</a:t>
            </a:r>
            <a:r>
              <a:rPr lang="it-IT" dirty="0">
                <a:latin typeface="Comic Sans MS" pitchFamily="66" charset="0"/>
              </a:rPr>
              <a:t> (cioè l’</a:t>
            </a:r>
            <a:r>
              <a:rPr lang="it-IT" dirty="0">
                <a:solidFill>
                  <a:srgbClr val="3366FF"/>
                </a:solidFill>
                <a:latin typeface="Comic Sans MS" pitchFamily="66" charset="0"/>
              </a:rPr>
              <a:t>uso del computer</a:t>
            </a:r>
            <a:r>
              <a:rPr lang="it-IT" dirty="0">
                <a:latin typeface="Comic Sans MS" pitchFamily="66" charset="0"/>
              </a:rPr>
              <a:t>) è alla radice della </a:t>
            </a:r>
            <a:r>
              <a:rPr lang="it-IT" dirty="0">
                <a:solidFill>
                  <a:srgbClr val="FF0000"/>
                </a:solidFill>
                <a:latin typeface="Comic Sans MS" pitchFamily="66" charset="0"/>
              </a:rPr>
              <a:t>conoscenza</a:t>
            </a:r>
          </a:p>
          <a:p>
            <a:pPr>
              <a:lnSpc>
                <a:spcPct val="120000"/>
              </a:lnSpc>
            </a:pPr>
            <a:r>
              <a:rPr lang="it-IT" dirty="0" smtClean="0">
                <a:latin typeface="Comic Sans MS" pitchFamily="66" charset="0"/>
              </a:rPr>
              <a:t>È l’aspetto che viene privilegiato nei corsi di </a:t>
            </a:r>
            <a:r>
              <a:rPr lang="it-IT" dirty="0" smtClean="0">
                <a:solidFill>
                  <a:srgbClr val="3366FF"/>
                </a:solidFill>
                <a:latin typeface="Comic Sans MS" pitchFamily="66" charset="0"/>
              </a:rPr>
              <a:t>formazione continua </a:t>
            </a:r>
            <a:r>
              <a:rPr lang="it-IT" dirty="0" smtClean="0">
                <a:latin typeface="Comic Sans MS" pitchFamily="66" charset="0"/>
              </a:rPr>
              <a:t>e in quelli </a:t>
            </a:r>
            <a:r>
              <a:rPr lang="it-IT" dirty="0" smtClean="0">
                <a:solidFill>
                  <a:srgbClr val="3366FF"/>
                </a:solidFill>
                <a:latin typeface="Comic Sans MS" pitchFamily="66" charset="0"/>
              </a:rPr>
              <a:t>scolastici primari </a:t>
            </a:r>
            <a:r>
              <a:rPr lang="it-IT" dirty="0" smtClean="0">
                <a:latin typeface="Comic Sans MS" pitchFamily="66" charset="0"/>
              </a:rPr>
              <a:t>di </a:t>
            </a:r>
            <a:r>
              <a:rPr lang="it-IT" dirty="0" smtClean="0">
                <a:solidFill>
                  <a:srgbClr val="FF0000"/>
                </a:solidFill>
                <a:latin typeface="Comic Sans MS" pitchFamily="66" charset="0"/>
              </a:rPr>
              <a:t>alfabetizzazione informatica</a:t>
            </a:r>
            <a:r>
              <a:rPr lang="it-IT" dirty="0" smtClean="0">
                <a:latin typeface="Comic Sans MS" pitchFamily="66" charset="0"/>
              </a:rPr>
              <a:t> (locuzione espressamente utilizzata nella Riforma Moratti del 2003 della scuola primaria): il discente viene istruito al </a:t>
            </a:r>
            <a:r>
              <a:rPr lang="it-IT" b="1" dirty="0" smtClean="0">
                <a:latin typeface="Comic Sans MS" pitchFamily="66" charset="0"/>
              </a:rPr>
              <a:t>mero uso </a:t>
            </a:r>
            <a:r>
              <a:rPr lang="it-IT" dirty="0" smtClean="0">
                <a:latin typeface="Comic Sans MS" pitchFamily="66" charset="0"/>
              </a:rPr>
              <a:t>di alcune delle applicazioni digitali di largo consumo, con ampie distorsioni di natura commerciale (in alcune circolari ministeriali viene esplicitamente previsto l’addestramento all’utilizzo di prodotti proprietari!)</a:t>
            </a:r>
          </a:p>
          <a:p>
            <a:pPr>
              <a:lnSpc>
                <a:spcPct val="120000"/>
              </a:lnSpc>
            </a:pPr>
            <a:r>
              <a:rPr lang="it-IT" b="1" dirty="0" smtClean="0">
                <a:latin typeface="Comic Sans MS" pitchFamily="66" charset="0"/>
              </a:rPr>
              <a:t>Conseguenze negative</a:t>
            </a:r>
            <a:r>
              <a:rPr lang="it-IT" dirty="0" smtClean="0">
                <a:latin typeface="Comic Sans MS" pitchFamily="66" charset="0"/>
              </a:rPr>
              <a:t>: </a:t>
            </a:r>
          </a:p>
          <a:p>
            <a:pPr lvl="1">
              <a:lnSpc>
                <a:spcPct val="120000"/>
              </a:lnSpc>
            </a:pPr>
            <a:r>
              <a:rPr lang="it-IT" dirty="0" smtClean="0">
                <a:latin typeface="Comic Sans MS" pitchFamily="66" charset="0"/>
              </a:rPr>
              <a:t>incapacità di utilizzo </a:t>
            </a:r>
            <a:r>
              <a:rPr lang="it-IT" dirty="0" smtClean="0">
                <a:solidFill>
                  <a:srgbClr val="FF0000"/>
                </a:solidFill>
                <a:latin typeface="Comic Sans MS" pitchFamily="66" charset="0"/>
              </a:rPr>
              <a:t>consapevole</a:t>
            </a:r>
            <a:r>
              <a:rPr lang="it-IT" dirty="0" smtClean="0">
                <a:latin typeface="Comic Sans MS" pitchFamily="66" charset="0"/>
              </a:rPr>
              <a:t> dei mezzi di calcolo, ovvero mancanza di una vera </a:t>
            </a:r>
            <a:r>
              <a:rPr lang="it-IT" dirty="0" smtClean="0">
                <a:solidFill>
                  <a:srgbClr val="FF0000"/>
                </a:solidFill>
                <a:latin typeface="Comic Sans MS" pitchFamily="66" charset="0"/>
              </a:rPr>
              <a:t>cultura (o educazione) digitale</a:t>
            </a:r>
            <a:r>
              <a:rPr lang="it-IT" dirty="0" smtClean="0">
                <a:latin typeface="Comic Sans MS" pitchFamily="66" charset="0"/>
              </a:rPr>
              <a:t>, la </a:t>
            </a:r>
            <a:r>
              <a:rPr lang="it-IT" dirty="0">
                <a:latin typeface="Comic Sans MS" pitchFamily="66" charset="0"/>
              </a:rPr>
              <a:t>quale consente invece di </a:t>
            </a:r>
            <a:r>
              <a:rPr lang="it-IT" dirty="0" smtClean="0">
                <a:latin typeface="Comic Sans MS" pitchFamily="66" charset="0"/>
              </a:rPr>
              <a:t>padroneggiare gli strumenti tecnologici e di muoversi </a:t>
            </a:r>
            <a:r>
              <a:rPr lang="it-IT" dirty="0" smtClean="0"/>
              <a:t>a </a:t>
            </a:r>
            <a:r>
              <a:rPr lang="it-IT" dirty="0"/>
              <a:t>proprio agio nella comunità </a:t>
            </a:r>
            <a:r>
              <a:rPr lang="it-IT" dirty="0" smtClean="0"/>
              <a:t>virtuale (la </a:t>
            </a:r>
            <a:r>
              <a:rPr lang="it-IT" dirty="0" smtClean="0">
                <a:solidFill>
                  <a:srgbClr val="FF0000"/>
                </a:solidFill>
              </a:rPr>
              <a:t>rete</a:t>
            </a:r>
            <a:r>
              <a:rPr lang="it-IT" dirty="0" smtClean="0"/>
              <a:t>)</a:t>
            </a:r>
          </a:p>
          <a:p>
            <a:pPr lvl="1">
              <a:lnSpc>
                <a:spcPct val="120000"/>
              </a:lnSpc>
            </a:pPr>
            <a:r>
              <a:rPr lang="it-IT" dirty="0">
                <a:latin typeface="Comic Sans MS" pitchFamily="66" charset="0"/>
              </a:rPr>
              <a:t>r</a:t>
            </a:r>
            <a:r>
              <a:rPr lang="it-IT" dirty="0" smtClean="0">
                <a:latin typeface="Comic Sans MS" pitchFamily="66" charset="0"/>
              </a:rPr>
              <a:t>apida </a:t>
            </a:r>
            <a:r>
              <a:rPr lang="it-IT" dirty="0" smtClean="0">
                <a:solidFill>
                  <a:srgbClr val="FF0000"/>
                </a:solidFill>
                <a:latin typeface="Comic Sans MS" pitchFamily="66" charset="0"/>
              </a:rPr>
              <a:t>obsolescenza delle informazioni </a:t>
            </a:r>
            <a:r>
              <a:rPr lang="it-IT" dirty="0" smtClean="0">
                <a:latin typeface="Comic Sans MS" pitchFamily="66" charset="0"/>
              </a:rPr>
              <a:t>acquisite, stante il livello di continua innovazione </a:t>
            </a:r>
            <a:r>
              <a:rPr lang="it-IT" dirty="0">
                <a:latin typeface="Comic Sans MS" pitchFamily="66" charset="0"/>
              </a:rPr>
              <a:t>(hardware e software) </a:t>
            </a:r>
            <a:r>
              <a:rPr lang="it-IT" dirty="0" smtClean="0">
                <a:latin typeface="Comic Sans MS" pitchFamily="66" charset="0"/>
              </a:rPr>
              <a:t>in ambito tecnologico</a:t>
            </a:r>
            <a:endParaRPr lang="it-IT" dirty="0">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6</a:t>
            </a:fld>
            <a:endParaRPr lang="en-US"/>
          </a:p>
        </p:txBody>
      </p:sp>
    </p:spTree>
    <p:extLst>
      <p:ext uri="{BB962C8B-B14F-4D97-AF65-F5344CB8AC3E}">
        <p14:creationId xmlns:p14="http://schemas.microsoft.com/office/powerpoint/2010/main" val="392900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latin typeface="Comic Sans MS" pitchFamily="66" charset="0"/>
              </a:rPr>
              <a:t>L’anima </a:t>
            </a:r>
            <a:r>
              <a:rPr lang="it-IT" dirty="0" smtClean="0">
                <a:latin typeface="Comic Sans MS" pitchFamily="66" charset="0"/>
              </a:rPr>
              <a:t>matematica dell’Informatica-CS</a:t>
            </a:r>
            <a:endParaRPr lang="it-IT" dirty="0">
              <a:latin typeface="Comic Sans MS" pitchFamily="66" charset="0"/>
            </a:endParaRPr>
          </a:p>
        </p:txBody>
      </p:sp>
      <p:sp>
        <p:nvSpPr>
          <p:cNvPr id="3" name="Segnaposto contenuto 2"/>
          <p:cNvSpPr>
            <a:spLocks noGrp="1"/>
          </p:cNvSpPr>
          <p:nvPr>
            <p:ph idx="1"/>
          </p:nvPr>
        </p:nvSpPr>
        <p:spPr/>
        <p:txBody>
          <a:bodyPr>
            <a:noAutofit/>
          </a:bodyPr>
          <a:lstStyle/>
          <a:p>
            <a:pPr marL="0" indent="0">
              <a:buNone/>
            </a:pPr>
            <a:r>
              <a:rPr lang="it-IT" sz="2800" dirty="0" smtClean="0">
                <a:latin typeface="Comic Sans MS" pitchFamily="66" charset="0"/>
              </a:rPr>
              <a:t>Rimanda </a:t>
            </a:r>
            <a:r>
              <a:rPr lang="it-IT" sz="2800" dirty="0">
                <a:latin typeface="Comic Sans MS" pitchFamily="66" charset="0"/>
              </a:rPr>
              <a:t>al </a:t>
            </a:r>
            <a:r>
              <a:rPr lang="it-IT" sz="2800" i="1" dirty="0">
                <a:latin typeface="Comic Sans MS" pitchFamily="66" charset="0"/>
              </a:rPr>
              <a:t>razionalismo</a:t>
            </a:r>
            <a:r>
              <a:rPr lang="it-IT" sz="2800" dirty="0">
                <a:latin typeface="Comic Sans MS" pitchFamily="66" charset="0"/>
              </a:rPr>
              <a:t> in filosofia</a:t>
            </a:r>
          </a:p>
          <a:p>
            <a:r>
              <a:rPr lang="it-IT" sz="2800" dirty="0">
                <a:latin typeface="Comic Sans MS" pitchFamily="66" charset="0"/>
              </a:rPr>
              <a:t>La ragione pura (conoscenza </a:t>
            </a:r>
            <a:r>
              <a:rPr lang="it-IT" sz="2800" i="1" dirty="0">
                <a:latin typeface="Comic Sans MS" pitchFamily="66" charset="0"/>
              </a:rPr>
              <a:t>a priori</a:t>
            </a:r>
            <a:r>
              <a:rPr lang="it-IT" sz="2800" dirty="0">
                <a:latin typeface="Comic Sans MS" pitchFamily="66" charset="0"/>
              </a:rPr>
              <a:t>) è più </a:t>
            </a:r>
            <a:r>
              <a:rPr lang="it-IT" sz="2800" dirty="0" smtClean="0">
                <a:latin typeface="Comic Sans MS" pitchFamily="66" charset="0"/>
              </a:rPr>
              <a:t>affidabile dell’esperienza </a:t>
            </a:r>
            <a:r>
              <a:rPr lang="it-IT" sz="2800" dirty="0">
                <a:latin typeface="Comic Sans MS" pitchFamily="66" charset="0"/>
              </a:rPr>
              <a:t>sensoriale (conoscenza </a:t>
            </a:r>
            <a:r>
              <a:rPr lang="it-IT" sz="2800" i="1" dirty="0">
                <a:latin typeface="Comic Sans MS" pitchFamily="66" charset="0"/>
              </a:rPr>
              <a:t>a posteriori</a:t>
            </a:r>
            <a:r>
              <a:rPr lang="it-IT" sz="2800" dirty="0">
                <a:latin typeface="Comic Sans MS" pitchFamily="66" charset="0"/>
              </a:rPr>
              <a:t>)</a:t>
            </a:r>
          </a:p>
          <a:p>
            <a:r>
              <a:rPr lang="it-IT" sz="2800" dirty="0">
                <a:latin typeface="Comic Sans MS" pitchFamily="66" charset="0"/>
              </a:rPr>
              <a:t>Programmare è assimilabile a un’attività </a:t>
            </a:r>
            <a:r>
              <a:rPr lang="it-IT" sz="2800" dirty="0">
                <a:solidFill>
                  <a:srgbClr val="FF0000"/>
                </a:solidFill>
                <a:latin typeface="Comic Sans MS" pitchFamily="66" charset="0"/>
              </a:rPr>
              <a:t>matematica</a:t>
            </a:r>
          </a:p>
          <a:p>
            <a:r>
              <a:rPr lang="it-IT" sz="2800" dirty="0" smtClean="0">
                <a:solidFill>
                  <a:srgbClr val="3366FF"/>
                </a:solidFill>
                <a:latin typeface="Comic Sans MS" pitchFamily="66" charset="0"/>
              </a:rPr>
              <a:t>Esempi</a:t>
            </a:r>
            <a:r>
              <a:rPr lang="it-IT" sz="2800" dirty="0" smtClean="0">
                <a:latin typeface="Comic Sans MS" pitchFamily="66" charset="0"/>
              </a:rPr>
              <a:t>: </a:t>
            </a:r>
            <a:r>
              <a:rPr lang="it-IT" sz="2800" dirty="0" smtClean="0">
                <a:solidFill>
                  <a:srgbClr val="FF0000"/>
                </a:solidFill>
                <a:latin typeface="Comic Sans MS" pitchFamily="66" charset="0"/>
              </a:rPr>
              <a:t>teoria </a:t>
            </a:r>
            <a:r>
              <a:rPr lang="it-IT" sz="2800" dirty="0">
                <a:solidFill>
                  <a:srgbClr val="FF0000"/>
                </a:solidFill>
                <a:latin typeface="Comic Sans MS" pitchFamily="66" charset="0"/>
              </a:rPr>
              <a:t>della calcolabilità</a:t>
            </a:r>
            <a:r>
              <a:rPr lang="it-IT" sz="2800" dirty="0">
                <a:latin typeface="Comic Sans MS" pitchFamily="66" charset="0"/>
              </a:rPr>
              <a:t>, </a:t>
            </a:r>
            <a:r>
              <a:rPr lang="it-IT" sz="2800" dirty="0">
                <a:solidFill>
                  <a:srgbClr val="FF0000"/>
                </a:solidFill>
                <a:latin typeface="Comic Sans MS" pitchFamily="66" charset="0"/>
              </a:rPr>
              <a:t>complessità </a:t>
            </a:r>
            <a:r>
              <a:rPr lang="it-IT" sz="2800" dirty="0" smtClean="0">
                <a:solidFill>
                  <a:srgbClr val="FF0000"/>
                </a:solidFill>
                <a:latin typeface="Comic Sans MS" pitchFamily="66" charset="0"/>
              </a:rPr>
              <a:t>computazionale</a:t>
            </a:r>
            <a:r>
              <a:rPr lang="it-IT" sz="2800" dirty="0" smtClean="0">
                <a:latin typeface="Comic Sans MS" pitchFamily="66" charset="0"/>
              </a:rPr>
              <a:t>, verifica </a:t>
            </a:r>
            <a:r>
              <a:rPr lang="it-IT" sz="2800" dirty="0">
                <a:latin typeface="Comic Sans MS" pitchFamily="66" charset="0"/>
              </a:rPr>
              <a:t>formale della correttezza dei </a:t>
            </a:r>
            <a:r>
              <a:rPr lang="it-IT" sz="2800" dirty="0" smtClean="0">
                <a:latin typeface="Comic Sans MS" pitchFamily="66" charset="0"/>
              </a:rPr>
              <a:t>programmi, semantica </a:t>
            </a:r>
            <a:r>
              <a:rPr lang="it-IT" sz="2800" dirty="0">
                <a:latin typeface="Comic Sans MS" pitchFamily="66" charset="0"/>
              </a:rPr>
              <a:t>dei linguaggi di programmazione</a:t>
            </a:r>
            <a:r>
              <a:rPr lang="it-IT" sz="2800" dirty="0" smtClean="0">
                <a:latin typeface="Comic Sans MS" pitchFamily="66" charset="0"/>
              </a:rPr>
              <a:t>, etc.</a:t>
            </a:r>
            <a:endParaRPr lang="it-IT" sz="2800" dirty="0">
              <a:latin typeface="Comic Sans MS" pitchFamily="66" charset="0"/>
            </a:endParaRPr>
          </a:p>
        </p:txBody>
      </p:sp>
      <p:sp>
        <p:nvSpPr>
          <p:cNvPr id="4" name="Segnaposto numero diapositiva 3"/>
          <p:cNvSpPr>
            <a:spLocks noGrp="1"/>
          </p:cNvSpPr>
          <p:nvPr>
            <p:ph type="sldNum" sz="quarter" idx="12"/>
          </p:nvPr>
        </p:nvSpPr>
        <p:spPr/>
        <p:txBody>
          <a:bodyPr/>
          <a:lstStyle/>
          <a:p>
            <a:fld id="{31003B70-0C27-41C5-BDDC-B296E2F388E3}" type="slidenum">
              <a:rPr lang="en-US" smtClean="0"/>
              <a:pPr/>
              <a:t>7</a:t>
            </a:fld>
            <a:endParaRPr lang="en-US"/>
          </a:p>
        </p:txBody>
      </p:sp>
    </p:spTree>
    <p:extLst>
      <p:ext uri="{BB962C8B-B14F-4D97-AF65-F5344CB8AC3E}">
        <p14:creationId xmlns:p14="http://schemas.microsoft.com/office/powerpoint/2010/main" val="51382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9512" y="116632"/>
            <a:ext cx="8507288" cy="1143000"/>
          </a:xfrm>
        </p:spPr>
        <p:txBody>
          <a:bodyPr>
            <a:noAutofit/>
          </a:bodyPr>
          <a:lstStyle/>
          <a:p>
            <a:r>
              <a:rPr lang="it-IT" sz="3200" dirty="0" smtClean="0">
                <a:latin typeface="Comic Sans MS" pitchFamily="66" charset="0"/>
              </a:rPr>
              <a:t>L’informatica come scienza a sé stante</a:t>
            </a:r>
            <a:endParaRPr lang="it-IT" sz="3200" dirty="0"/>
          </a:p>
        </p:txBody>
      </p:sp>
      <p:sp>
        <p:nvSpPr>
          <p:cNvPr id="3" name="Segnaposto contenuto 2"/>
          <p:cNvSpPr>
            <a:spLocks noGrp="1"/>
          </p:cNvSpPr>
          <p:nvPr>
            <p:ph idx="1"/>
          </p:nvPr>
        </p:nvSpPr>
        <p:spPr>
          <a:xfrm>
            <a:off x="313184" y="1196752"/>
            <a:ext cx="8435280" cy="5040560"/>
          </a:xfrm>
        </p:spPr>
        <p:txBody>
          <a:bodyPr>
            <a:noAutofit/>
          </a:bodyPr>
          <a:lstStyle/>
          <a:p>
            <a:r>
              <a:rPr lang="it-IT" sz="2000" dirty="0" smtClean="0">
                <a:latin typeface="Comic Sans MS" pitchFamily="66" charset="0"/>
              </a:rPr>
              <a:t>L’Informatica-CS è quindi una </a:t>
            </a:r>
            <a:r>
              <a:rPr lang="it-IT" sz="2000" dirty="0">
                <a:solidFill>
                  <a:srgbClr val="3366FF"/>
                </a:solidFill>
                <a:latin typeface="Comic Sans MS" pitchFamily="66" charset="0"/>
              </a:rPr>
              <a:t>disciplina scientifica </a:t>
            </a:r>
            <a:r>
              <a:rPr lang="it-IT" sz="2000" dirty="0" smtClean="0">
                <a:latin typeface="Comic Sans MS" pitchFamily="66" charset="0"/>
              </a:rPr>
              <a:t>pervasiva e con caratteristiche peculiari, che però stenta a trovare un suo ruolo nel panorama scolastico italiano (e mondiale), anche per via dei richiamati dissensi sulla sua identità culturale; </a:t>
            </a:r>
            <a:r>
              <a:rPr lang="it-IT" sz="2000" dirty="0"/>
              <a:t>da un punto di vista pedagogico, </a:t>
            </a:r>
            <a:r>
              <a:rPr lang="it-IT" sz="2000" dirty="0" smtClean="0"/>
              <a:t>infatti, insegnare </a:t>
            </a:r>
            <a:r>
              <a:rPr lang="it-IT" sz="2000" dirty="0"/>
              <a:t>una disciplina scientifica è ben diverso dall’insegnare una disciplina </a:t>
            </a:r>
            <a:r>
              <a:rPr lang="it-IT" sz="2000" dirty="0" smtClean="0"/>
              <a:t>tecnica!</a:t>
            </a:r>
            <a:endParaRPr lang="it-IT" sz="2000" dirty="0" smtClean="0">
              <a:latin typeface="Comic Sans MS" pitchFamily="66" charset="0"/>
            </a:endParaRPr>
          </a:p>
          <a:p>
            <a:r>
              <a:rPr lang="it-IT" sz="2000" dirty="0" smtClean="0">
                <a:latin typeface="Comic Sans MS" pitchFamily="66" charset="0"/>
              </a:rPr>
              <a:t>Nella comunità accademica, c’è invece consenso sul fatto che l’</a:t>
            </a:r>
            <a:r>
              <a:rPr lang="it-IT" sz="2000" b="1" dirty="0" smtClean="0">
                <a:latin typeface="Comic Sans MS" pitchFamily="66" charset="0"/>
              </a:rPr>
              <a:t>obiettivo principale </a:t>
            </a:r>
            <a:r>
              <a:rPr lang="it-IT" sz="2000" dirty="0" smtClean="0">
                <a:latin typeface="Comic Sans MS" pitchFamily="66" charset="0"/>
              </a:rPr>
              <a:t>dell’</a:t>
            </a:r>
            <a:r>
              <a:rPr lang="it-IT" sz="2000" dirty="0">
                <a:latin typeface="Comic Sans MS" pitchFamily="66" charset="0"/>
              </a:rPr>
              <a:t>i</a:t>
            </a:r>
            <a:r>
              <a:rPr lang="it-IT" sz="2000" dirty="0" smtClean="0">
                <a:latin typeface="Comic Sans MS" pitchFamily="66" charset="0"/>
              </a:rPr>
              <a:t>nformatica è quello di definire degli </a:t>
            </a:r>
            <a:r>
              <a:rPr lang="it-IT" sz="2000" dirty="0" smtClean="0">
                <a:solidFill>
                  <a:srgbClr val="3366FF"/>
                </a:solidFill>
                <a:latin typeface="Comic Sans MS" pitchFamily="66" charset="0"/>
              </a:rPr>
              <a:t>strumenti metodologici </a:t>
            </a:r>
            <a:r>
              <a:rPr lang="it-IT" sz="2000" dirty="0" smtClean="0">
                <a:sym typeface="Symbol"/>
              </a:rPr>
              <a:t>atti a </a:t>
            </a:r>
            <a:r>
              <a:rPr lang="it-IT" sz="2000" dirty="0">
                <a:latin typeface="Comic Sans MS" pitchFamily="66" charset="0"/>
              </a:rPr>
              <a:t>sviluppare, sul piano psicologico, comportamentale ed operativo, l’abilità </a:t>
            </a:r>
            <a:r>
              <a:rPr lang="it-IT" sz="2000" dirty="0" smtClean="0">
                <a:latin typeface="Comic Sans MS" pitchFamily="66" charset="0"/>
              </a:rPr>
              <a:t>a risolvere </a:t>
            </a:r>
            <a:r>
              <a:rPr lang="it-IT" sz="2000" dirty="0" smtClean="0">
                <a:solidFill>
                  <a:srgbClr val="3366FF"/>
                </a:solidFill>
                <a:latin typeface="Comic Sans MS" pitchFamily="66" charset="0"/>
              </a:rPr>
              <a:t>efficientemente ed automaticamente </a:t>
            </a:r>
            <a:r>
              <a:rPr lang="it-IT" sz="2000" dirty="0" smtClean="0">
                <a:latin typeface="Comic Sans MS" pitchFamily="66" charset="0"/>
              </a:rPr>
              <a:t>problemi </a:t>
            </a:r>
            <a:r>
              <a:rPr lang="it-IT" sz="2000" dirty="0">
                <a:latin typeface="Comic Sans MS" pitchFamily="66" charset="0"/>
              </a:rPr>
              <a:t>per i quali </a:t>
            </a:r>
            <a:r>
              <a:rPr lang="it-IT" sz="2000" dirty="0">
                <a:solidFill>
                  <a:srgbClr val="FF0000"/>
                </a:solidFill>
                <a:latin typeface="Comic Sans MS" pitchFamily="66" charset="0"/>
              </a:rPr>
              <a:t>non si possiede a priori </a:t>
            </a:r>
            <a:r>
              <a:rPr lang="it-IT" sz="2000" dirty="0">
                <a:latin typeface="Comic Sans MS" pitchFamily="66" charset="0"/>
              </a:rPr>
              <a:t>una procedura risolutiva</a:t>
            </a:r>
            <a:endParaRPr lang="it-IT" sz="2000" dirty="0">
              <a:latin typeface="Comic Sans MS" pitchFamily="66" charset="0"/>
              <a:sym typeface="Symbol"/>
            </a:endParaRPr>
          </a:p>
          <a:p>
            <a:pPr marL="355600" indent="-355600">
              <a:buNone/>
            </a:pPr>
            <a:r>
              <a:rPr lang="it-IT" sz="2000" dirty="0">
                <a:sym typeface="Symbol"/>
              </a:rPr>
              <a:t> questo approccio metodologico conduce allo sviluppo del</a:t>
            </a:r>
            <a:r>
              <a:rPr lang="it-IT" sz="2000" b="1" dirty="0">
                <a:sym typeface="Symbol"/>
              </a:rPr>
              <a:t> </a:t>
            </a:r>
            <a:r>
              <a:rPr lang="it-IT" sz="2000" b="1" dirty="0">
                <a:solidFill>
                  <a:srgbClr val="008000"/>
                </a:solidFill>
                <a:sym typeface="Symbol"/>
              </a:rPr>
              <a:t>pensiero computazionale</a:t>
            </a:r>
            <a:r>
              <a:rPr lang="it-IT" sz="2000" dirty="0">
                <a:sym typeface="Symbol"/>
              </a:rPr>
              <a:t>, che completa e </a:t>
            </a:r>
            <a:r>
              <a:rPr lang="it-IT" sz="2000" dirty="0" err="1">
                <a:sym typeface="Symbol"/>
              </a:rPr>
              <a:t>complementa</a:t>
            </a:r>
            <a:r>
              <a:rPr lang="it-IT" sz="2000" dirty="0">
                <a:sym typeface="Symbol"/>
              </a:rPr>
              <a:t> il classico sviluppo del </a:t>
            </a:r>
            <a:r>
              <a:rPr lang="it-IT" sz="2000" b="1" dirty="0">
                <a:solidFill>
                  <a:srgbClr val="FF0000"/>
                </a:solidFill>
                <a:sym typeface="Symbol"/>
              </a:rPr>
              <a:t>pensiero </a:t>
            </a:r>
            <a:r>
              <a:rPr lang="it-IT" sz="2000" b="1" dirty="0" smtClean="0">
                <a:solidFill>
                  <a:srgbClr val="FF0000"/>
                </a:solidFill>
                <a:sym typeface="Symbol"/>
              </a:rPr>
              <a:t>logico-matematico</a:t>
            </a:r>
            <a:endParaRPr lang="it-IT" sz="2000" dirty="0" smtClean="0">
              <a:solidFill>
                <a:srgbClr val="FF0000"/>
              </a:solidFill>
              <a:sym typeface="Symbol"/>
            </a:endParaRPr>
          </a:p>
          <a:p>
            <a:r>
              <a:rPr lang="it-IT" sz="2000" b="1" dirty="0" smtClean="0">
                <a:sym typeface="Symbol"/>
              </a:rPr>
              <a:t>Domanda aperta</a:t>
            </a:r>
            <a:r>
              <a:rPr lang="it-IT" sz="2000" dirty="0" smtClean="0">
                <a:sym typeface="Symbol"/>
              </a:rPr>
              <a:t>: Come si declina allo stato attuale questo concetto in ambito scolastico?</a:t>
            </a:r>
            <a:endParaRPr lang="it-IT" sz="2000" dirty="0" smtClean="0"/>
          </a:p>
        </p:txBody>
      </p:sp>
      <p:sp>
        <p:nvSpPr>
          <p:cNvPr id="4" name="Segnaposto numero diapositiva 3"/>
          <p:cNvSpPr>
            <a:spLocks noGrp="1"/>
          </p:cNvSpPr>
          <p:nvPr>
            <p:ph type="sldNum" sz="quarter" idx="12"/>
          </p:nvPr>
        </p:nvSpPr>
        <p:spPr/>
        <p:txBody>
          <a:bodyPr/>
          <a:lstStyle/>
          <a:p>
            <a:fld id="{31003B70-0C27-41C5-BDDC-B296E2F388E3}" type="slidenum">
              <a:rPr lang="en-US" smtClean="0"/>
              <a:pPr/>
              <a:t>8</a:t>
            </a:fld>
            <a:endParaRPr lang="en-US"/>
          </a:p>
        </p:txBody>
      </p:sp>
    </p:spTree>
    <p:extLst>
      <p:ext uri="{BB962C8B-B14F-4D97-AF65-F5344CB8AC3E}">
        <p14:creationId xmlns:p14="http://schemas.microsoft.com/office/powerpoint/2010/main" val="39197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784976" cy="1143000"/>
          </a:xfrm>
        </p:spPr>
        <p:txBody>
          <a:bodyPr>
            <a:noAutofit/>
          </a:bodyPr>
          <a:lstStyle/>
          <a:p>
            <a:r>
              <a:rPr lang="it-IT" sz="3600" dirty="0">
                <a:latin typeface="Comic Sans MS" pitchFamily="66" charset="0"/>
              </a:rPr>
              <a:t>Il punto di vista del </a:t>
            </a:r>
            <a:r>
              <a:rPr lang="it-IT" sz="3600" dirty="0" smtClean="0">
                <a:latin typeface="Comic Sans MS" pitchFamily="66" charset="0"/>
              </a:rPr>
              <a:t>legislatore in Italia: l’Informatica </a:t>
            </a:r>
            <a:r>
              <a:rPr lang="it-IT" sz="3600" dirty="0">
                <a:latin typeface="Comic Sans MS" pitchFamily="66" charset="0"/>
              </a:rPr>
              <a:t>nella scuola </a:t>
            </a:r>
            <a:r>
              <a:rPr lang="it-IT" sz="3600" dirty="0" smtClean="0">
                <a:latin typeface="Comic Sans MS" pitchFamily="66" charset="0"/>
              </a:rPr>
              <a:t>secondaria</a:t>
            </a:r>
            <a:endParaRPr lang="it-IT" sz="3600" dirty="0"/>
          </a:p>
        </p:txBody>
      </p:sp>
      <p:sp>
        <p:nvSpPr>
          <p:cNvPr id="3" name="Segnaposto contenuto 2"/>
          <p:cNvSpPr>
            <a:spLocks noGrp="1"/>
          </p:cNvSpPr>
          <p:nvPr>
            <p:ph idx="1"/>
          </p:nvPr>
        </p:nvSpPr>
        <p:spPr>
          <a:xfrm>
            <a:off x="395536" y="1600200"/>
            <a:ext cx="8435280" cy="4853136"/>
          </a:xfrm>
        </p:spPr>
        <p:txBody>
          <a:bodyPr>
            <a:normAutofit fontScale="47500" lnSpcReduction="20000"/>
          </a:bodyPr>
          <a:lstStyle/>
          <a:p>
            <a:pPr>
              <a:lnSpc>
                <a:spcPct val="120000"/>
              </a:lnSpc>
            </a:pPr>
            <a:r>
              <a:rPr lang="it-IT" sz="4500" dirty="0" smtClean="0">
                <a:latin typeface="Comic Sans MS" pitchFamily="66" charset="0"/>
              </a:rPr>
              <a:t>L’informatica, in senso lato, entra nei curricula di molti Istituti tecnici e professionali, con varie sfumature. Tendenzialmente, emerge un quadro confuso in termini di competenze didattiche, anche in riferimento ai requisiti di accesso all’insegnamento della disciplina. Siamo ancora in attesa del regolamento di accorpamento delle classi di concorso, che dovrà mettere ordine nel settore.</a:t>
            </a:r>
          </a:p>
          <a:p>
            <a:pPr>
              <a:lnSpc>
                <a:spcPct val="120000"/>
              </a:lnSpc>
            </a:pPr>
            <a:r>
              <a:rPr lang="it-IT" sz="4500" dirty="0" smtClean="0">
                <a:latin typeface="Comic Sans MS" pitchFamily="66" charset="0"/>
              </a:rPr>
              <a:t>Vediamo però nel dettaglio come si presenta l’informatica nelle declaratorie dei due indirizzi che più si prestano ad un’analisi di carattere epistemologico: il </a:t>
            </a:r>
            <a:r>
              <a:rPr lang="it-IT" sz="4400" b="1" dirty="0">
                <a:solidFill>
                  <a:srgbClr val="7030A0"/>
                </a:solidFill>
                <a:latin typeface="Comic Sans MS" pitchFamily="66" charset="0"/>
              </a:rPr>
              <a:t>Liceo </a:t>
            </a:r>
            <a:r>
              <a:rPr lang="it-IT" sz="4400" b="1" dirty="0" smtClean="0">
                <a:solidFill>
                  <a:srgbClr val="7030A0"/>
                </a:solidFill>
                <a:latin typeface="Comic Sans MS" pitchFamily="66" charset="0"/>
              </a:rPr>
              <a:t>Scientifico – </a:t>
            </a:r>
            <a:r>
              <a:rPr lang="it-IT" sz="4400" b="1" dirty="0">
                <a:solidFill>
                  <a:srgbClr val="7030A0"/>
                </a:solidFill>
                <a:latin typeface="Comic Sans MS" pitchFamily="66" charset="0"/>
              </a:rPr>
              <a:t>Opzione delle scienze </a:t>
            </a:r>
            <a:r>
              <a:rPr lang="it-IT" sz="4400" b="1" dirty="0" smtClean="0">
                <a:solidFill>
                  <a:srgbClr val="7030A0"/>
                </a:solidFill>
                <a:latin typeface="Comic Sans MS" pitchFamily="66" charset="0"/>
              </a:rPr>
              <a:t>applicate</a:t>
            </a:r>
            <a:r>
              <a:rPr lang="it-IT" sz="4400" dirty="0" smtClean="0">
                <a:latin typeface="Comic Sans MS" pitchFamily="66" charset="0"/>
              </a:rPr>
              <a:t>, e </a:t>
            </a:r>
            <a:r>
              <a:rPr lang="it-IT" sz="4400" b="1" dirty="0" smtClean="0">
                <a:solidFill>
                  <a:srgbClr val="7030A0"/>
                </a:solidFill>
                <a:latin typeface="Comic Sans MS" pitchFamily="66" charset="0"/>
              </a:rPr>
              <a:t>l’Istituto </a:t>
            </a:r>
            <a:r>
              <a:rPr lang="it-IT" sz="4400" b="1" dirty="0">
                <a:solidFill>
                  <a:srgbClr val="7030A0"/>
                </a:solidFill>
                <a:latin typeface="Comic Sans MS" pitchFamily="66" charset="0"/>
              </a:rPr>
              <a:t>tecnico tecnologico – Articolazione Informatica</a:t>
            </a:r>
            <a:endParaRPr lang="it-IT" sz="4400" dirty="0">
              <a:latin typeface="Comic Sans MS" pitchFamily="66" charset="0"/>
            </a:endParaRPr>
          </a:p>
        </p:txBody>
      </p:sp>
      <p:sp>
        <p:nvSpPr>
          <p:cNvPr id="5" name="Segnaposto numero diapositiva 4"/>
          <p:cNvSpPr>
            <a:spLocks noGrp="1"/>
          </p:cNvSpPr>
          <p:nvPr>
            <p:ph type="sldNum" sz="quarter" idx="12"/>
          </p:nvPr>
        </p:nvSpPr>
        <p:spPr/>
        <p:txBody>
          <a:bodyPr/>
          <a:lstStyle/>
          <a:p>
            <a:fld id="{31003B70-0C27-41C5-BDDC-B296E2F388E3}" type="slidenum">
              <a:rPr lang="en-US" smtClean="0"/>
              <a:pPr/>
              <a:t>9</a:t>
            </a:fld>
            <a:endParaRPr lang="en-US"/>
          </a:p>
        </p:txBody>
      </p:sp>
    </p:spTree>
    <p:extLst>
      <p:ext uri="{BB962C8B-B14F-4D97-AF65-F5344CB8AC3E}">
        <p14:creationId xmlns:p14="http://schemas.microsoft.com/office/powerpoint/2010/main" val="97112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zato 1">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38436</TotalTime>
  <Words>3029</Words>
  <Application>Microsoft Office PowerPoint</Application>
  <PresentationFormat>Presentazione su schermo (4:3)</PresentationFormat>
  <Paragraphs>359</Paragraphs>
  <Slides>53</Slides>
  <Notes>0</Notes>
  <HiddenSlides>0</HiddenSlides>
  <MMClips>0</MMClips>
  <ScaleCrop>false</ScaleCrop>
  <HeadingPairs>
    <vt:vector size="4" baseType="variant">
      <vt:variant>
        <vt:lpstr>Tema</vt:lpstr>
      </vt:variant>
      <vt:variant>
        <vt:i4>1</vt:i4>
      </vt:variant>
      <vt:variant>
        <vt:lpstr>Titoli diapositive</vt:lpstr>
      </vt:variant>
      <vt:variant>
        <vt:i4>53</vt:i4>
      </vt:variant>
    </vt:vector>
  </HeadingPairs>
  <TitlesOfParts>
    <vt:vector size="54" baseType="lpstr">
      <vt:lpstr>Tema di Office</vt:lpstr>
      <vt:lpstr>Didattica e Fondamenti degli Algoritmi e della Calcolabilità  Prima giornata: spunti di teoria della calcolabilità </vt:lpstr>
      <vt:lpstr>Struttura del corso</vt:lpstr>
      <vt:lpstr>Elenco tesine disponibili</vt:lpstr>
      <vt:lpstr>Mille dubbi…</vt:lpstr>
      <vt:lpstr>La dicotomia tra informatik e computer science</vt:lpstr>
      <vt:lpstr>L’anima tecnico-applicativa dell’Informatica-ICT </vt:lpstr>
      <vt:lpstr>L’anima matematica dell’Informatica-CS</vt:lpstr>
      <vt:lpstr>L’informatica come scienza a sé stante</vt:lpstr>
      <vt:lpstr>Il punto di vista del legislatore in Italia: l’Informatica nella scuola secondaria</vt:lpstr>
      <vt:lpstr>Il punto di vista del legislatore in Italia: l’Informatica al Liceo Scientifico</vt:lpstr>
      <vt:lpstr>Il punto di vista del legislatore in Italia: l’Informatica al Tecnologico-Informatica</vt:lpstr>
      <vt:lpstr>Nanos gigantum humeris insidentes</vt:lpstr>
      <vt:lpstr>Sviluppare il pensiero computazionale</vt:lpstr>
      <vt:lpstr>Sviluppare il ragionamento matematico</vt:lpstr>
      <vt:lpstr>Problemi ed algoritmi</vt:lpstr>
      <vt:lpstr>Gli obiettivi di questo corso</vt:lpstr>
      <vt:lpstr>I temi delle prime tre lezioni</vt:lpstr>
      <vt:lpstr>Presentazione standard di PowerPoint</vt:lpstr>
      <vt:lpstr>Etimologia della parola algoritmo</vt:lpstr>
      <vt:lpstr>Problemi computazionali </vt:lpstr>
      <vt:lpstr>Tipologie di problemi computazionali </vt:lpstr>
      <vt:lpstr>Una domanda apparentemente strana</vt:lpstr>
      <vt:lpstr>Insiemi numerabili </vt:lpstr>
      <vt:lpstr>Insiemi numerabili: esempi</vt:lpstr>
      <vt:lpstr>Enumerazione delle sequenze</vt:lpstr>
      <vt:lpstr>Esempio</vt:lpstr>
      <vt:lpstr>Enumerazione delle sequenze</vt:lpstr>
      <vt:lpstr>Insiemi non numerabili</vt:lpstr>
      <vt:lpstr>Quante sono le funzioni da numeri naturali in numeri naturali?</vt:lpstr>
      <vt:lpstr>Considerazioni preliminari</vt:lpstr>
      <vt:lpstr>I sottoinsiemi di N</vt:lpstr>
      <vt:lpstr>Una funzione speciale</vt:lpstr>
      <vt:lpstr>Le funzioni naturali non sono numerabili</vt:lpstr>
      <vt:lpstr>Dalle funzioni ai problemi</vt:lpstr>
      <vt:lpstr>Algoritmi vs Problemi</vt:lpstr>
      <vt:lpstr>Alla ricerca di un problema  non calcolabile</vt:lpstr>
      <vt:lpstr>Il problema dell’arresto</vt:lpstr>
      <vt:lpstr>Esempio #1:  Stabilire se un intero p &gt; 1 è primo.</vt:lpstr>
      <vt:lpstr>Esempio #2</vt:lpstr>
      <vt:lpstr>Un corrispondente programma</vt:lpstr>
      <vt:lpstr>Congettura di Goldbach</vt:lpstr>
      <vt:lpstr>Osservazione</vt:lpstr>
      <vt:lpstr>Teorema</vt:lpstr>
      <vt:lpstr>DIMOSTRAZIONE (per assurdo)</vt:lpstr>
      <vt:lpstr>Osservazioni (1)</vt:lpstr>
      <vt:lpstr>Osservazioni (2)</vt:lpstr>
      <vt:lpstr>DIMOSTRAZIONE (1)</vt:lpstr>
      <vt:lpstr>DIMOSTRAZIONE (2)</vt:lpstr>
      <vt:lpstr>DIMOSTRAZIONE (3)</vt:lpstr>
      <vt:lpstr>DIMOSTRAZIONE (4)</vt:lpstr>
      <vt:lpstr>DIMOSTRAZIONE (5)</vt:lpstr>
      <vt:lpstr>Osservazione</vt:lpstr>
      <vt:lpstr>Due conseguenze sorprendenti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 (meno scontati) della visita DFS</dc:title>
  <dc:creator>Luciano</dc:creator>
  <cp:lastModifiedBy>Guido</cp:lastModifiedBy>
  <cp:revision>429</cp:revision>
  <dcterms:created xsi:type="dcterms:W3CDTF">2013-03-05T17:51:33Z</dcterms:created>
  <dcterms:modified xsi:type="dcterms:W3CDTF">2015-04-03T14:22:20Z</dcterms:modified>
</cp:coreProperties>
</file>